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3" r:id="rId3"/>
    <p:sldId id="306" r:id="rId4"/>
    <p:sldId id="308" r:id="rId5"/>
    <p:sldId id="284" r:id="rId6"/>
    <p:sldId id="288" r:id="rId7"/>
    <p:sldId id="279" r:id="rId8"/>
    <p:sldId id="280" r:id="rId9"/>
    <p:sldId id="294" r:id="rId10"/>
    <p:sldId id="292" r:id="rId11"/>
    <p:sldId id="281" r:id="rId12"/>
    <p:sldId id="304" r:id="rId13"/>
    <p:sldId id="310" r:id="rId14"/>
    <p:sldId id="312" r:id="rId15"/>
    <p:sldId id="299" r:id="rId16"/>
    <p:sldId id="268" r:id="rId17"/>
    <p:sldId id="269" r:id="rId18"/>
    <p:sldId id="270" r:id="rId19"/>
    <p:sldId id="313" r:id="rId20"/>
    <p:sldId id="303" r:id="rId21"/>
    <p:sldId id="271" r:id="rId22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17204" autoAdjust="0"/>
    <p:restoredTop sz="94622" autoAdjust="0"/>
  </p:normalViewPr>
  <p:slideViewPr>
    <p:cSldViewPr>
      <p:cViewPr>
        <p:scale>
          <a:sx n="100" d="100"/>
          <a:sy n="100" d="100"/>
        </p:scale>
        <p:origin x="-78" y="-2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alenleveric:Desktop:tabliceslajdovi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alenleveric:Desktop:tabliceslajdovi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leveric\AppData\Local\Microsoft\Windows\Temporary%20Internet%20Files\Content.Outlook\QO2VV1RW\grafikoni%20sef%20dopuna%20mi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r-HR"/>
  <c:style val="18"/>
  <c:chart>
    <c:plotArea>
      <c:layout/>
      <c:barChart>
        <c:barDir val="col"/>
        <c:grouping val="clustered"/>
        <c:ser>
          <c:idx val="0"/>
          <c:order val="0"/>
          <c:tx>
            <c:strRef>
              <c:f>'branko gr'!$C$2</c:f>
              <c:strCache>
                <c:ptCount val="1"/>
                <c:pt idx="0">
                  <c:v>2008.</c:v>
                </c:pt>
              </c:strCache>
            </c:strRef>
          </c:tx>
          <c:cat>
            <c:strRef>
              <c:f>'branko gr'!$B$3:$B$9</c:f>
              <c:strCache>
                <c:ptCount val="7"/>
                <c:pt idx="0">
                  <c:v>BDP realni rast (%)</c:v>
                </c:pt>
                <c:pt idx="2">
                  <c:v>osobna potrošnja</c:v>
                </c:pt>
                <c:pt idx="3">
                  <c:v>državna potrošnja</c:v>
                </c:pt>
                <c:pt idx="4">
                  <c:v>investicije</c:v>
                </c:pt>
                <c:pt idx="5">
                  <c:v>izvoz</c:v>
                </c:pt>
                <c:pt idx="6">
                  <c:v>uvoz</c:v>
                </c:pt>
              </c:strCache>
            </c:strRef>
          </c:cat>
          <c:val>
            <c:numRef>
              <c:f>'branko gr'!$C$3:$C$9</c:f>
              <c:numCache>
                <c:formatCode>General</c:formatCode>
                <c:ptCount val="7"/>
                <c:pt idx="0">
                  <c:v>100</c:v>
                </c:pt>
                <c:pt idx="1">
                  <c:v>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</c:numCache>
            </c:numRef>
          </c:val>
        </c:ser>
        <c:ser>
          <c:idx val="1"/>
          <c:order val="1"/>
          <c:tx>
            <c:strRef>
              <c:f>'branko gr'!$D$2</c:f>
              <c:strCache>
                <c:ptCount val="1"/>
                <c:pt idx="0">
                  <c:v>2009.</c:v>
                </c:pt>
              </c:strCache>
            </c:strRef>
          </c:tx>
          <c:cat>
            <c:strRef>
              <c:f>'branko gr'!$B$3:$B$9</c:f>
              <c:strCache>
                <c:ptCount val="7"/>
                <c:pt idx="0">
                  <c:v>BDP realni rast (%)</c:v>
                </c:pt>
                <c:pt idx="2">
                  <c:v>osobna potrošnja</c:v>
                </c:pt>
                <c:pt idx="3">
                  <c:v>državna potrošnja</c:v>
                </c:pt>
                <c:pt idx="4">
                  <c:v>investicije</c:v>
                </c:pt>
                <c:pt idx="5">
                  <c:v>izvoz</c:v>
                </c:pt>
                <c:pt idx="6">
                  <c:v>uvoz</c:v>
                </c:pt>
              </c:strCache>
            </c:strRef>
          </c:cat>
          <c:val>
            <c:numRef>
              <c:f>'branko gr'!$D$3:$D$9</c:f>
              <c:numCache>
                <c:formatCode>General</c:formatCode>
                <c:ptCount val="7"/>
                <c:pt idx="0">
                  <c:v>93.5</c:v>
                </c:pt>
                <c:pt idx="1">
                  <c:v>0</c:v>
                </c:pt>
                <c:pt idx="2">
                  <c:v>91</c:v>
                </c:pt>
                <c:pt idx="3">
                  <c:v>100.2</c:v>
                </c:pt>
                <c:pt idx="4">
                  <c:v>88</c:v>
                </c:pt>
                <c:pt idx="5">
                  <c:v>82</c:v>
                </c:pt>
                <c:pt idx="6">
                  <c:v>79.5</c:v>
                </c:pt>
              </c:numCache>
            </c:numRef>
          </c:val>
        </c:ser>
        <c:ser>
          <c:idx val="2"/>
          <c:order val="2"/>
          <c:tx>
            <c:strRef>
              <c:f>'branko gr'!$E$2</c:f>
              <c:strCache>
                <c:ptCount val="1"/>
                <c:pt idx="0">
                  <c:v>2010.</c:v>
                </c:pt>
              </c:strCache>
            </c:strRef>
          </c:tx>
          <c:cat>
            <c:strRef>
              <c:f>'branko gr'!$B$3:$B$9</c:f>
              <c:strCache>
                <c:ptCount val="7"/>
                <c:pt idx="0">
                  <c:v>BDP realni rast (%)</c:v>
                </c:pt>
                <c:pt idx="2">
                  <c:v>osobna potrošnja</c:v>
                </c:pt>
                <c:pt idx="3">
                  <c:v>državna potrošnja</c:v>
                </c:pt>
                <c:pt idx="4">
                  <c:v>investicije</c:v>
                </c:pt>
                <c:pt idx="5">
                  <c:v>izvoz</c:v>
                </c:pt>
                <c:pt idx="6">
                  <c:v>uvoz</c:v>
                </c:pt>
              </c:strCache>
            </c:strRef>
          </c:cat>
          <c:val>
            <c:numRef>
              <c:f>'branko gr'!$E$3:$E$9</c:f>
              <c:numCache>
                <c:formatCode>General</c:formatCode>
                <c:ptCount val="7"/>
                <c:pt idx="0">
                  <c:v>92</c:v>
                </c:pt>
                <c:pt idx="1">
                  <c:v>0</c:v>
                </c:pt>
                <c:pt idx="2">
                  <c:v>90</c:v>
                </c:pt>
                <c:pt idx="3">
                  <c:v>99.7</c:v>
                </c:pt>
                <c:pt idx="4">
                  <c:v>78</c:v>
                </c:pt>
                <c:pt idx="5">
                  <c:v>88</c:v>
                </c:pt>
                <c:pt idx="6">
                  <c:v>79</c:v>
                </c:pt>
              </c:numCache>
            </c:numRef>
          </c:val>
        </c:ser>
        <c:ser>
          <c:idx val="3"/>
          <c:order val="3"/>
          <c:tx>
            <c:strRef>
              <c:f>'branko gr'!$F$2</c:f>
              <c:strCache>
                <c:ptCount val="1"/>
                <c:pt idx="0">
                  <c:v>2011.</c:v>
                </c:pt>
              </c:strCache>
            </c:strRef>
          </c:tx>
          <c:cat>
            <c:strRef>
              <c:f>'branko gr'!$B$3:$B$9</c:f>
              <c:strCache>
                <c:ptCount val="7"/>
                <c:pt idx="0">
                  <c:v>BDP realni rast (%)</c:v>
                </c:pt>
                <c:pt idx="2">
                  <c:v>osobna potrošnja</c:v>
                </c:pt>
                <c:pt idx="3">
                  <c:v>državna potrošnja</c:v>
                </c:pt>
                <c:pt idx="4">
                  <c:v>investicije</c:v>
                </c:pt>
                <c:pt idx="5">
                  <c:v>izvoz</c:v>
                </c:pt>
                <c:pt idx="6">
                  <c:v>uvoz</c:v>
                </c:pt>
              </c:strCache>
            </c:strRef>
          </c:cat>
          <c:val>
            <c:numRef>
              <c:f>'branko gr'!$F$3:$F$9</c:f>
              <c:numCache>
                <c:formatCode>General</c:formatCode>
                <c:ptCount val="7"/>
                <c:pt idx="0">
                  <c:v>93</c:v>
                </c:pt>
                <c:pt idx="1">
                  <c:v>0</c:v>
                </c:pt>
                <c:pt idx="2">
                  <c:v>90.5</c:v>
                </c:pt>
                <c:pt idx="3">
                  <c:v>99.5</c:v>
                </c:pt>
                <c:pt idx="4">
                  <c:v>72</c:v>
                </c:pt>
                <c:pt idx="5">
                  <c:v>87</c:v>
                </c:pt>
                <c:pt idx="6">
                  <c:v>74</c:v>
                </c:pt>
              </c:numCache>
            </c:numRef>
          </c:val>
        </c:ser>
        <c:axId val="66433024"/>
        <c:axId val="66434560"/>
      </c:barChart>
      <c:catAx>
        <c:axId val="66433024"/>
        <c:scaling>
          <c:orientation val="minMax"/>
        </c:scaling>
        <c:axPos val="b"/>
        <c:tickLblPos val="nextTo"/>
        <c:crossAx val="66434560"/>
        <c:crosses val="autoZero"/>
        <c:auto val="1"/>
        <c:lblAlgn val="ctr"/>
        <c:lblOffset val="100"/>
      </c:catAx>
      <c:valAx>
        <c:axId val="66434560"/>
        <c:scaling>
          <c:orientation val="minMax"/>
        </c:scaling>
        <c:axPos val="l"/>
        <c:majorGridlines/>
        <c:numFmt formatCode="General" sourceLinked="1"/>
        <c:tickLblPos val="nextTo"/>
        <c:crossAx val="66433024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r-HR"/>
  <c:style val="18"/>
  <c:chart>
    <c:plotArea>
      <c:layout/>
      <c:barChart>
        <c:barDir val="col"/>
        <c:grouping val="clustered"/>
        <c:ser>
          <c:idx val="0"/>
          <c:order val="0"/>
          <c:tx>
            <c:strRef>
              <c:f>investicije!$C$13</c:f>
              <c:strCache>
                <c:ptCount val="1"/>
                <c:pt idx="0">
                  <c:v>2008</c:v>
                </c:pt>
              </c:strCache>
            </c:strRef>
          </c:tx>
          <c:cat>
            <c:strRef>
              <c:f>investicije!$D$12:$F$12</c:f>
              <c:strCache>
                <c:ptCount val="3"/>
                <c:pt idx="0">
                  <c:v>Investicije</c:v>
                </c:pt>
                <c:pt idx="1">
                  <c:v>Investicije pravnih osoba</c:v>
                </c:pt>
                <c:pt idx="2">
                  <c:v>Investicije javnog sektora</c:v>
                </c:pt>
              </c:strCache>
            </c:strRef>
          </c:cat>
          <c:val>
            <c:numRef>
              <c:f>investicije!$D$13:$F$13</c:f>
              <c:numCache>
                <c:formatCode>General</c:formatCode>
                <c:ptCount val="3"/>
                <c:pt idx="0">
                  <c:v>100</c:v>
                </c:pt>
                <c:pt idx="1">
                  <c:v>100</c:v>
                </c:pt>
                <c:pt idx="2" formatCode="0">
                  <c:v>100</c:v>
                </c:pt>
              </c:numCache>
            </c:numRef>
          </c:val>
        </c:ser>
        <c:ser>
          <c:idx val="1"/>
          <c:order val="1"/>
          <c:tx>
            <c:strRef>
              <c:f>investicije!$C$14</c:f>
              <c:strCache>
                <c:ptCount val="1"/>
                <c:pt idx="0">
                  <c:v>2009</c:v>
                </c:pt>
              </c:strCache>
            </c:strRef>
          </c:tx>
          <c:cat>
            <c:strRef>
              <c:f>investicije!$D$12:$F$12</c:f>
              <c:strCache>
                <c:ptCount val="3"/>
                <c:pt idx="0">
                  <c:v>Investicije</c:v>
                </c:pt>
                <c:pt idx="1">
                  <c:v>Investicije pravnih osoba</c:v>
                </c:pt>
                <c:pt idx="2">
                  <c:v>Investicije javnog sektora</c:v>
                </c:pt>
              </c:strCache>
            </c:strRef>
          </c:cat>
          <c:val>
            <c:numRef>
              <c:f>investicije!$D$14:$F$14</c:f>
              <c:numCache>
                <c:formatCode>General</c:formatCode>
                <c:ptCount val="3"/>
                <c:pt idx="0">
                  <c:v>87</c:v>
                </c:pt>
                <c:pt idx="1">
                  <c:v>81</c:v>
                </c:pt>
                <c:pt idx="2">
                  <c:v>91</c:v>
                </c:pt>
              </c:numCache>
            </c:numRef>
          </c:val>
        </c:ser>
        <c:ser>
          <c:idx val="2"/>
          <c:order val="2"/>
          <c:tx>
            <c:strRef>
              <c:f>investicije!$C$15</c:f>
              <c:strCache>
                <c:ptCount val="1"/>
                <c:pt idx="0">
                  <c:v>2010</c:v>
                </c:pt>
              </c:strCache>
            </c:strRef>
          </c:tx>
          <c:cat>
            <c:strRef>
              <c:f>investicije!$D$12:$F$12</c:f>
              <c:strCache>
                <c:ptCount val="3"/>
                <c:pt idx="0">
                  <c:v>Investicije</c:v>
                </c:pt>
                <c:pt idx="1">
                  <c:v>Investicije pravnih osoba</c:v>
                </c:pt>
                <c:pt idx="2">
                  <c:v>Investicije javnog sektora</c:v>
                </c:pt>
              </c:strCache>
            </c:strRef>
          </c:cat>
          <c:val>
            <c:numRef>
              <c:f>investicije!$D$15:$F$15</c:f>
              <c:numCache>
                <c:formatCode>General</c:formatCode>
                <c:ptCount val="3"/>
                <c:pt idx="0">
                  <c:v>78</c:v>
                </c:pt>
                <c:pt idx="1">
                  <c:v>58</c:v>
                </c:pt>
                <c:pt idx="2">
                  <c:v>75</c:v>
                </c:pt>
              </c:numCache>
            </c:numRef>
          </c:val>
        </c:ser>
        <c:ser>
          <c:idx val="3"/>
          <c:order val="3"/>
          <c:tx>
            <c:strRef>
              <c:f>investicije!$C$16</c:f>
              <c:strCache>
                <c:ptCount val="1"/>
                <c:pt idx="0">
                  <c:v>2011</c:v>
                </c:pt>
              </c:strCache>
            </c:strRef>
          </c:tx>
          <c:cat>
            <c:strRef>
              <c:f>investicije!$D$12:$F$12</c:f>
              <c:strCache>
                <c:ptCount val="3"/>
                <c:pt idx="0">
                  <c:v>Investicije</c:v>
                </c:pt>
                <c:pt idx="1">
                  <c:v>Investicije pravnih osoba</c:v>
                </c:pt>
                <c:pt idx="2">
                  <c:v>Investicije javnog sektora</c:v>
                </c:pt>
              </c:strCache>
            </c:strRef>
          </c:cat>
          <c:val>
            <c:numRef>
              <c:f>investicije!$D$16:$F$16</c:f>
              <c:numCache>
                <c:formatCode>General</c:formatCode>
                <c:ptCount val="3"/>
                <c:pt idx="0">
                  <c:v>72</c:v>
                </c:pt>
                <c:pt idx="1">
                  <c:v>55</c:v>
                </c:pt>
                <c:pt idx="2">
                  <c:v>72</c:v>
                </c:pt>
              </c:numCache>
            </c:numRef>
          </c:val>
        </c:ser>
        <c:ser>
          <c:idx val="4"/>
          <c:order val="4"/>
          <c:tx>
            <c:strRef>
              <c:f>investicije!$C$17</c:f>
              <c:strCache>
                <c:ptCount val="1"/>
                <c:pt idx="0">
                  <c:v>2012P</c:v>
                </c:pt>
              </c:strCache>
            </c:strRef>
          </c:tx>
          <c:cat>
            <c:strRef>
              <c:f>investicije!$D$12:$F$12</c:f>
              <c:strCache>
                <c:ptCount val="3"/>
                <c:pt idx="0">
                  <c:v>Investicije</c:v>
                </c:pt>
                <c:pt idx="1">
                  <c:v>Investicije pravnih osoba</c:v>
                </c:pt>
                <c:pt idx="2">
                  <c:v>Investicije javnog sektora</c:v>
                </c:pt>
              </c:strCache>
            </c:strRef>
          </c:cat>
          <c:val>
            <c:numRef>
              <c:f>investicije!$D$17:$F$17</c:f>
              <c:numCache>
                <c:formatCode>General</c:formatCode>
                <c:ptCount val="3"/>
                <c:pt idx="0">
                  <c:v>69</c:v>
                </c:pt>
                <c:pt idx="1">
                  <c:v>53</c:v>
                </c:pt>
                <c:pt idx="2">
                  <c:v>70</c:v>
                </c:pt>
              </c:numCache>
            </c:numRef>
          </c:val>
        </c:ser>
        <c:axId val="67057152"/>
        <c:axId val="67058688"/>
      </c:barChart>
      <c:catAx>
        <c:axId val="6705715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200"/>
            </a:pPr>
            <a:endParaRPr lang="sr-Latn-CS"/>
          </a:p>
        </c:txPr>
        <c:crossAx val="67058688"/>
        <c:crosses val="autoZero"/>
        <c:auto val="1"/>
        <c:lblAlgn val="ctr"/>
        <c:lblOffset val="100"/>
      </c:catAx>
      <c:valAx>
        <c:axId val="67058688"/>
        <c:scaling>
          <c:orientation val="minMax"/>
        </c:scaling>
        <c:axPos val="l"/>
        <c:majorGridlines/>
        <c:numFmt formatCode="General" sourceLinked="1"/>
        <c:tickLblPos val="nextTo"/>
        <c:crossAx val="67057152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r-HR"/>
  <c:chart>
    <c:title>
      <c:tx>
        <c:rich>
          <a:bodyPr/>
          <a:lstStyle/>
          <a:p>
            <a:pPr>
              <a:defRPr/>
            </a:pPr>
            <a:r>
              <a:rPr lang="hr-HR" dirty="0" smtClean="0"/>
              <a:t>Trend</a:t>
            </a:r>
            <a:r>
              <a:rPr lang="hr-HR" baseline="0" dirty="0" smtClean="0"/>
              <a:t> investicija 2008. – 2014.</a:t>
            </a:r>
            <a:endParaRPr lang="af-ZA" dirty="0"/>
          </a:p>
        </c:rich>
      </c:tx>
      <c:layout>
        <c:manualLayout>
          <c:xMode val="edge"/>
          <c:yMode val="edge"/>
          <c:x val="0.28970795359655377"/>
          <c:y val="0"/>
        </c:manualLayout>
      </c:layout>
    </c:title>
    <c:plotArea>
      <c:layout/>
      <c:barChart>
        <c:barDir val="col"/>
        <c:grouping val="stacked"/>
        <c:ser>
          <c:idx val="0"/>
          <c:order val="0"/>
          <c:tx>
            <c:strRef>
              <c:f>Sheet1!$A$2</c:f>
              <c:strCache>
                <c:ptCount val="1"/>
                <c:pt idx="0">
                  <c:v>Investicije</c:v>
                </c:pt>
              </c:strCache>
            </c:strRef>
          </c:tx>
          <c:cat>
            <c:strRef>
              <c:f>Sheet1!$B$1:$H$1</c:f>
              <c:strCache>
                <c:ptCount val="7"/>
                <c:pt idx="0">
                  <c:v>2008.</c:v>
                </c:pt>
                <c:pt idx="1">
                  <c:v>2009.</c:v>
                </c:pt>
                <c:pt idx="2">
                  <c:v>2010.</c:v>
                </c:pt>
                <c:pt idx="3">
                  <c:v>2011.</c:v>
                </c:pt>
                <c:pt idx="4">
                  <c:v>2012.P</c:v>
                </c:pt>
                <c:pt idx="5">
                  <c:v>2013.P</c:v>
                </c:pt>
                <c:pt idx="6">
                  <c:v>2014.P</c:v>
                </c:pt>
              </c:strCache>
            </c:strRef>
          </c:cat>
          <c:val>
            <c:numRef>
              <c:f>Sheet1!$B$2:$H$2</c:f>
              <c:numCache>
                <c:formatCode>General</c:formatCode>
                <c:ptCount val="7"/>
                <c:pt idx="0">
                  <c:v>100</c:v>
                </c:pt>
                <c:pt idx="1">
                  <c:v>90</c:v>
                </c:pt>
                <c:pt idx="2">
                  <c:v>78</c:v>
                </c:pt>
                <c:pt idx="3">
                  <c:v>71</c:v>
                </c:pt>
                <c:pt idx="4">
                  <c:v>69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Novi investicijski ciklus</c:v>
                </c:pt>
              </c:strCache>
            </c:strRef>
          </c:tx>
          <c:cat>
            <c:strRef>
              <c:f>Sheet1!$B$1:$H$1</c:f>
              <c:strCache>
                <c:ptCount val="7"/>
                <c:pt idx="0">
                  <c:v>2008.</c:v>
                </c:pt>
                <c:pt idx="1">
                  <c:v>2009.</c:v>
                </c:pt>
                <c:pt idx="2">
                  <c:v>2010.</c:v>
                </c:pt>
                <c:pt idx="3">
                  <c:v>2011.</c:v>
                </c:pt>
                <c:pt idx="4">
                  <c:v>2012.P</c:v>
                </c:pt>
                <c:pt idx="5">
                  <c:v>2013.P</c:v>
                </c:pt>
                <c:pt idx="6">
                  <c:v>2014.P</c:v>
                </c:pt>
              </c:strCache>
            </c:strRef>
          </c:cat>
          <c:val>
            <c:numRef>
              <c:f>Sheet1!$B$3:$H$3</c:f>
              <c:numCache>
                <c:formatCode>General</c:formatCode>
                <c:ptCount val="7"/>
                <c:pt idx="4">
                  <c:v>10</c:v>
                </c:pt>
                <c:pt idx="5">
                  <c:v>82</c:v>
                </c:pt>
                <c:pt idx="6">
                  <c:v>85</c:v>
                </c:pt>
              </c:numCache>
            </c:numRef>
          </c:val>
        </c:ser>
        <c:overlap val="100"/>
        <c:axId val="67091840"/>
        <c:axId val="67110016"/>
      </c:barChart>
      <c:catAx>
        <c:axId val="67091840"/>
        <c:scaling>
          <c:orientation val="minMax"/>
        </c:scaling>
        <c:axPos val="b"/>
        <c:tickLblPos val="nextTo"/>
        <c:crossAx val="67110016"/>
        <c:crosses val="autoZero"/>
        <c:auto val="1"/>
        <c:lblAlgn val="ctr"/>
        <c:lblOffset val="100"/>
      </c:catAx>
      <c:valAx>
        <c:axId val="67110016"/>
        <c:scaling>
          <c:orientation val="minMax"/>
        </c:scaling>
        <c:axPos val="l"/>
        <c:majorGridlines/>
        <c:numFmt formatCode="General" sourceLinked="1"/>
        <c:tickLblPos val="nextTo"/>
        <c:crossAx val="67091840"/>
        <c:crosses val="autoZero"/>
        <c:crossBetween val="between"/>
      </c:valAx>
    </c:plotArea>
    <c:legend>
      <c:legendPos val="b"/>
      <c:layout/>
    </c:legend>
    <c:plotVisOnly val="1"/>
  </c:chart>
  <c:spPr>
    <a:ln>
      <a:noFill/>
    </a:ln>
  </c:sp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r-HR"/>
  <c:chart>
    <c:autoTitleDeleted val="1"/>
    <c:plotArea>
      <c:layout>
        <c:manualLayout>
          <c:layoutTarget val="inner"/>
          <c:xMode val="edge"/>
          <c:yMode val="edge"/>
          <c:x val="0.25559530853160983"/>
          <c:y val="3.435339543169668E-2"/>
          <c:w val="0.3464059548939008"/>
          <c:h val="0.85482193011692664"/>
        </c:manualLayout>
      </c:layout>
      <c:areaChart>
        <c:grouping val="stacked"/>
        <c:ser>
          <c:idx val="0"/>
          <c:order val="0"/>
          <c:tx>
            <c:strRef>
              <c:f>List1!$C$17</c:f>
              <c:strCache>
                <c:ptCount val="1"/>
                <c:pt idx="0">
                  <c:v>Investicije</c:v>
                </c:pt>
              </c:strCache>
            </c:strRef>
          </c:tx>
          <c:cat>
            <c:numRef>
              <c:f>List1!$D$3:$H$3</c:f>
              <c:numCache>
                <c:formatCode>General</c:formatCod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List1!$D$17:$H$17</c:f>
              <c:numCache>
                <c:formatCode>#,##0</c:formatCode>
                <c:ptCount val="5"/>
                <c:pt idx="0">
                  <c:v>1733878</c:v>
                </c:pt>
                <c:pt idx="1">
                  <c:v>1579095</c:v>
                </c:pt>
                <c:pt idx="2">
                  <c:v>1306545</c:v>
                </c:pt>
                <c:pt idx="3">
                  <c:v>1239500</c:v>
                </c:pt>
                <c:pt idx="4">
                  <c:v>1230000</c:v>
                </c:pt>
              </c:numCache>
            </c:numRef>
          </c:val>
        </c:ser>
        <c:ser>
          <c:idx val="1"/>
          <c:order val="1"/>
          <c:tx>
            <c:strRef>
              <c:f>List1!$C$18</c:f>
              <c:strCache>
                <c:ptCount val="1"/>
                <c:pt idx="0">
                  <c:v>Max investicije</c:v>
                </c:pt>
              </c:strCache>
            </c:strRef>
          </c:tx>
          <c:cat>
            <c:numRef>
              <c:f>List1!$D$3:$H$3</c:f>
              <c:numCache>
                <c:formatCode>General</c:formatCod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List1!$D$18:$H$18</c:f>
              <c:numCache>
                <c:formatCode>General</c:formatCode>
                <c:ptCount val="5"/>
                <c:pt idx="4" formatCode="#,##0">
                  <c:v>600000</c:v>
                </c:pt>
              </c:numCache>
            </c:numRef>
          </c:val>
        </c:ser>
        <c:ser>
          <c:idx val="2"/>
          <c:order val="2"/>
          <c:tx>
            <c:strRef>
              <c:f>List1!$C$19</c:f>
              <c:strCache>
                <c:ptCount val="1"/>
                <c:pt idx="0">
                  <c:v>Novi projekti</c:v>
                </c:pt>
              </c:strCache>
            </c:strRef>
          </c:tx>
          <c:cat>
            <c:numRef>
              <c:f>List1!$D$3:$H$3</c:f>
              <c:numCache>
                <c:formatCode>General</c:formatCod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List1!$D$19:$H$19</c:f>
              <c:numCache>
                <c:formatCode>General</c:formatCode>
                <c:ptCount val="5"/>
                <c:pt idx="4" formatCode="#,##0">
                  <c:v>560000</c:v>
                </c:pt>
              </c:numCache>
            </c:numRef>
          </c:val>
        </c:ser>
        <c:axId val="67136896"/>
        <c:axId val="66458752"/>
      </c:areaChart>
      <c:catAx>
        <c:axId val="67136896"/>
        <c:scaling>
          <c:orientation val="minMax"/>
        </c:scaling>
        <c:axPos val="b"/>
        <c:numFmt formatCode="General" sourceLinked="1"/>
        <c:tickLblPos val="nextTo"/>
        <c:crossAx val="66458752"/>
        <c:crosses val="autoZero"/>
        <c:auto val="1"/>
        <c:lblAlgn val="ctr"/>
        <c:lblOffset val="100"/>
      </c:catAx>
      <c:valAx>
        <c:axId val="66458752"/>
        <c:scaling>
          <c:orientation val="minMax"/>
        </c:scaling>
        <c:axPos val="l"/>
        <c:majorGridlines/>
        <c:numFmt formatCode="#,##0" sourceLinked="1"/>
        <c:tickLblPos val="nextTo"/>
        <c:crossAx val="67136896"/>
        <c:crosses val="autoZero"/>
        <c:crossBetween val="midCat"/>
      </c:valAx>
    </c:plotArea>
    <c:legend>
      <c:legendPos val="r"/>
      <c:layout/>
    </c:legend>
    <c:plotVisOnly val="1"/>
    <c:dispBlanksAs val="zero"/>
  </c:chart>
  <c:spPr>
    <a:gradFill>
      <a:gsLst>
        <a:gs pos="0">
          <a:srgbClr val="5E9EFF"/>
        </a:gs>
        <a:gs pos="39999">
          <a:srgbClr val="85C2FF"/>
        </a:gs>
        <a:gs pos="70000">
          <a:srgbClr val="C4D6EB"/>
        </a:gs>
        <a:gs pos="100000">
          <a:srgbClr val="FFEBFA"/>
        </a:gs>
      </a:gsLst>
      <a:lin ang="5400000" scaled="0"/>
    </a:gradFill>
  </c:sp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AB8B1D-43A3-4B00-A6DE-8D56DB9B0F2A}" type="datetimeFigureOut">
              <a:rPr lang="hr-HR"/>
              <a:pPr>
                <a:defRPr/>
              </a:pPr>
              <a:t>23.2.2012.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CA704E-FF66-466C-8CAF-9EDFE5DD7F58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863-397D-4030-9C0A-8BC6BDFC9126}" type="datetimeFigureOut">
              <a:rPr lang="hr-HR"/>
              <a:pPr>
                <a:defRPr/>
              </a:pPr>
              <a:t>23.2.2012.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6D21FB-8C0C-4231-B250-223A9A719505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9CC51B-9E29-4D05-8614-1A711DC935D5}" type="datetimeFigureOut">
              <a:rPr lang="hr-HR"/>
              <a:pPr>
                <a:defRPr/>
              </a:pPr>
              <a:t>23.2.2012.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59B74-79F1-40DA-B09B-8DC4EA896505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el und Text über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sr-Latn-CS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sr-Latn-C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sr-Latn-C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866410-AA8B-4D60-9579-C66F1D444BAA}" type="datetimeFigureOut">
              <a:rPr lang="hr-HR"/>
              <a:pPr>
                <a:defRPr/>
              </a:pPr>
              <a:t>23.2.2012.</a:t>
            </a:fld>
            <a:endParaRPr lang="hr-HR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9FD54-8C07-479E-85C4-FDCEE427D07E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9028E2-C21D-4BA1-A419-DB177EA1AF5C}" type="datetimeFigureOut">
              <a:rPr lang="hr-HR"/>
              <a:pPr>
                <a:defRPr/>
              </a:pPr>
              <a:t>23.2.2012.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47107-D637-4654-A3CB-6DD05B94B56F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B21A66-DF68-4271-B753-96B5F0E61B89}" type="datetimeFigureOut">
              <a:rPr lang="hr-HR"/>
              <a:pPr>
                <a:defRPr/>
              </a:pPr>
              <a:t>23.2.2012.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6FE18-A92A-4071-B2FC-33B3972C1F48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709168-CAAD-4C3C-BDC4-9A0E742CD476}" type="datetimeFigureOut">
              <a:rPr lang="hr-HR"/>
              <a:pPr>
                <a:defRPr/>
              </a:pPr>
              <a:t>23.2.2012.</a:t>
            </a:fld>
            <a:endParaRPr lang="hr-H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A74902-C0C9-4EEE-8453-40C236C1C6BF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583C9-CB00-4FC7-A464-38A166148C2B}" type="datetimeFigureOut">
              <a:rPr lang="hr-HR"/>
              <a:pPr>
                <a:defRPr/>
              </a:pPr>
              <a:t>23.2.2012.</a:t>
            </a:fld>
            <a:endParaRPr lang="hr-H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14BA4-CE75-4D89-925F-E9157352428C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90B218-D6A1-49E1-B577-CD398C271364}" type="datetimeFigureOut">
              <a:rPr lang="hr-HR"/>
              <a:pPr>
                <a:defRPr/>
              </a:pPr>
              <a:t>23.2.2012.</a:t>
            </a:fld>
            <a:endParaRPr lang="hr-H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B1A7D5-D1AF-4C81-9AA4-EEC6C3199D9E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70EBF5-4520-4665-9E35-63B4F2EC9DDA}" type="datetimeFigureOut">
              <a:rPr lang="hr-HR"/>
              <a:pPr>
                <a:defRPr/>
              </a:pPr>
              <a:t>23.2.2012.</a:t>
            </a:fld>
            <a:endParaRPr lang="hr-H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FC6D72-25E4-4E63-A1D3-782E62272152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CFABD3-BAD5-41D5-A260-DEDD2740305C}" type="datetimeFigureOut">
              <a:rPr lang="hr-HR"/>
              <a:pPr>
                <a:defRPr/>
              </a:pPr>
              <a:t>23.2.2012.</a:t>
            </a:fld>
            <a:endParaRPr lang="hr-H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7CAF56-9225-486D-A618-EF9E6FB6BAF5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5099F4-8B54-485C-8635-E4E9AAA962E2}" type="datetimeFigureOut">
              <a:rPr lang="hr-HR"/>
              <a:pPr>
                <a:defRPr/>
              </a:pPr>
              <a:t>23.2.2012.</a:t>
            </a:fld>
            <a:endParaRPr lang="hr-H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3AA5E4-8D1B-40C7-8725-AFD87091AB1D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hr-HR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269F96C-8BB3-48C2-B36E-C498582E59FE}" type="datetimeFigureOut">
              <a:rPr lang="hr-HR"/>
              <a:pPr>
                <a:defRPr/>
              </a:pPr>
              <a:t>23.2.2012.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2B3D5A8-4A64-44C8-98D7-2376B478A869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684213" y="1916113"/>
            <a:ext cx="7772400" cy="2089150"/>
          </a:xfrm>
        </p:spPr>
        <p:txBody>
          <a:bodyPr/>
          <a:lstStyle/>
          <a:p>
            <a:r>
              <a:rPr lang="hr-HR" sz="3600" dirty="0" smtClean="0"/>
              <a:t/>
            </a:r>
            <a:br>
              <a:rPr lang="hr-HR" sz="3600" dirty="0" smtClean="0"/>
            </a:br>
            <a:r>
              <a:rPr lang="hr-HR" sz="3600" dirty="0" smtClean="0"/>
              <a:t/>
            </a:r>
            <a:br>
              <a:rPr lang="hr-HR" sz="3600" dirty="0" smtClean="0"/>
            </a:br>
            <a:r>
              <a:rPr lang="hr-HR" sz="2800" b="1" dirty="0" smtClean="0"/>
              <a:t>Pokretanje novog investicijskog ciklusa</a:t>
            </a:r>
            <a:br>
              <a:rPr lang="hr-HR" sz="2800" b="1" dirty="0" smtClean="0"/>
            </a:br>
            <a:r>
              <a:rPr lang="hr-HR" sz="2800" b="1" dirty="0" smtClean="0"/>
              <a:t>u Republici Hrvatskoj u mandatu od 2012.-2015. s posebnom analizom za 2012. godinu</a:t>
            </a:r>
            <a:endParaRPr lang="af-ZA" sz="2800" b="1" dirty="0" smtClean="0"/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1403350" y="4508500"/>
            <a:ext cx="6400800" cy="958850"/>
          </a:xfrm>
        </p:spPr>
        <p:txBody>
          <a:bodyPr/>
          <a:lstStyle/>
          <a:p>
            <a:r>
              <a:rPr lang="hr-HR" sz="2800" dirty="0" smtClean="0">
                <a:solidFill>
                  <a:srgbClr val="898989"/>
                </a:solidFill>
              </a:rPr>
              <a:t>Radimir Čačić</a:t>
            </a:r>
          </a:p>
          <a:p>
            <a:r>
              <a:rPr lang="hr-HR" sz="2000" dirty="0" smtClean="0">
                <a:solidFill>
                  <a:srgbClr val="898989"/>
                </a:solidFill>
              </a:rPr>
              <a:t>Prvi potpredsjednik Vlade Republike Hrvatske</a:t>
            </a:r>
          </a:p>
          <a:p>
            <a:endParaRPr lang="hr-HR" sz="2000" dirty="0" smtClean="0">
              <a:solidFill>
                <a:srgbClr val="898989"/>
              </a:solidFill>
            </a:endParaRPr>
          </a:p>
          <a:p>
            <a:endParaRPr lang="af-ZA" sz="2000" smtClean="0">
              <a:solidFill>
                <a:srgbClr val="898989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205581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87388" y="1033463"/>
            <a:ext cx="7772400" cy="1027112"/>
          </a:xfrm>
          <a:prstGeom prst="rect">
            <a:avLst/>
          </a:prstGeom>
        </p:spPr>
        <p:txBody>
          <a:bodyPr anchor="ctr">
            <a:normAutofit fontScale="6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hr-HR" sz="5300" b="1" dirty="0" smtClean="0">
                <a:solidFill>
                  <a:schemeClr val="bg1"/>
                </a:solidFill>
              </a:rPr>
              <a:t>Vlada Republike Hrvatske</a:t>
            </a:r>
            <a:r>
              <a:rPr lang="hr-HR" sz="3600" dirty="0" smtClean="0"/>
              <a:t/>
            </a:r>
            <a:br>
              <a:rPr lang="hr-HR" sz="3600" dirty="0" smtClean="0"/>
            </a:br>
            <a:r>
              <a:rPr lang="hr-HR" sz="3600" dirty="0" smtClean="0"/>
              <a:t/>
            </a:r>
            <a:br>
              <a:rPr lang="hr-HR" sz="3600" dirty="0" smtClean="0"/>
            </a:br>
            <a:endParaRPr lang="af-ZA" sz="3600" dirty="0" smtClean="0"/>
          </a:p>
        </p:txBody>
      </p:sp>
      <p:sp>
        <p:nvSpPr>
          <p:cNvPr id="7" name="Rectangle 6"/>
          <p:cNvSpPr/>
          <p:nvPr/>
        </p:nvSpPr>
        <p:spPr>
          <a:xfrm>
            <a:off x="4763" y="5876925"/>
            <a:ext cx="9144000" cy="981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 dirty="0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476375" y="5865813"/>
            <a:ext cx="6400800" cy="58737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endParaRPr lang="hr-HR" sz="1700" dirty="0">
              <a:solidFill>
                <a:schemeClr val="bg1"/>
              </a:solidFill>
              <a:latin typeface="Calibri" pitchFamily="34" charset="0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hr-HR" sz="1700" dirty="0">
                <a:solidFill>
                  <a:schemeClr val="bg1"/>
                </a:solidFill>
                <a:latin typeface="Calibri" pitchFamily="34" charset="0"/>
              </a:rPr>
              <a:t>Zagreb, 23. veljače 2012.</a:t>
            </a:r>
            <a:endParaRPr lang="af-ZA" sz="170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 idx="4294967295"/>
          </p:nvPr>
        </p:nvSpPr>
        <p:spPr>
          <a:xfrm>
            <a:off x="468313" y="188913"/>
            <a:ext cx="8229600" cy="431800"/>
          </a:xfrm>
        </p:spPr>
        <p:txBody>
          <a:bodyPr rtlCol="0"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hr-HR" sz="3200" smtClean="0"/>
              <a:t>Pokretanje investicijskog ciklusa</a:t>
            </a:r>
            <a:endParaRPr lang="af-ZA" sz="3200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4294967295"/>
          </p:nvPr>
        </p:nvSpPr>
        <p:spPr>
          <a:xfrm>
            <a:off x="468313" y="1196975"/>
            <a:ext cx="8229600" cy="4914900"/>
          </a:xfrm>
        </p:spPr>
        <p:txBody>
          <a:bodyPr>
            <a:normAutofit fontScale="92500" lnSpcReduction="10000"/>
          </a:bodyPr>
          <a:lstStyle/>
          <a:p>
            <a:pPr marL="533400" lvl="1" indent="-533400" algn="just">
              <a:buFont typeface="Arial" charset="0"/>
              <a:buChar char="•"/>
            </a:pPr>
            <a:endParaRPr lang="hr-HR" dirty="0" smtClean="0"/>
          </a:p>
          <a:p>
            <a:pPr marL="533400" lvl="1" indent="-533400" algn="just">
              <a:buFont typeface="Arial" charset="0"/>
              <a:buChar char="•"/>
            </a:pPr>
            <a:r>
              <a:rPr lang="hr-HR" dirty="0" smtClean="0"/>
              <a:t>Sustavni pristup u pokretanju investicijskog ciklusa</a:t>
            </a:r>
          </a:p>
          <a:p>
            <a:pPr marL="533400" lvl="1" indent="-533400" algn="just"/>
            <a:r>
              <a:rPr lang="hr-HR" sz="2000" dirty="0" smtClean="0"/>
              <a:t>Identifikacija konkretnih investicijskih projekata</a:t>
            </a:r>
          </a:p>
          <a:p>
            <a:pPr marL="533400" lvl="1" indent="-533400" algn="just"/>
            <a:r>
              <a:rPr lang="hr-HR" sz="2000" dirty="0" smtClean="0"/>
              <a:t>Sagledavanje projekata na osnovi kvalitativnih i kvantitativnih kriterija:</a:t>
            </a:r>
          </a:p>
          <a:p>
            <a:pPr marL="1371600" lvl="2" indent="-457200" algn="just"/>
            <a:r>
              <a:rPr lang="hr-HR" sz="2000" dirty="0" smtClean="0"/>
              <a:t>Utvrđivanje rentabilnosti i likvidnosti projekata (prinos na investiciju, razdoblje povrata, interna stopa rentabilnosti projekta, </a:t>
            </a:r>
            <a:r>
              <a:rPr lang="hr-HR" sz="2000" dirty="0" err="1" smtClean="0"/>
              <a:t>itd</a:t>
            </a:r>
            <a:r>
              <a:rPr lang="hr-HR" sz="2000" dirty="0" smtClean="0"/>
              <a:t>.)</a:t>
            </a:r>
          </a:p>
          <a:p>
            <a:pPr marL="1371600" lvl="2" indent="-457200" algn="just"/>
            <a:r>
              <a:rPr lang="hr-HR" sz="2000" dirty="0" smtClean="0"/>
              <a:t>Stvaranje novih vrijednosti</a:t>
            </a:r>
          </a:p>
          <a:p>
            <a:pPr marL="1371600" lvl="2" indent="-457200" algn="just"/>
            <a:r>
              <a:rPr lang="hr-HR" sz="2000" dirty="0" smtClean="0"/>
              <a:t>Društvena prihvatljivost</a:t>
            </a:r>
          </a:p>
          <a:p>
            <a:pPr marL="1371600" lvl="2" indent="-457200" algn="just"/>
            <a:r>
              <a:rPr lang="hr-HR" sz="2000" dirty="0" smtClean="0"/>
              <a:t>Razvojni potencijal projekata</a:t>
            </a:r>
          </a:p>
          <a:p>
            <a:pPr marL="1371600" lvl="2" indent="-457200" algn="just"/>
            <a:r>
              <a:rPr lang="hr-HR" sz="2000" dirty="0" smtClean="0"/>
              <a:t>Potencijalni rizici</a:t>
            </a:r>
            <a:endParaRPr lang="af-ZA" sz="2000" dirty="0" smtClean="0"/>
          </a:p>
          <a:p>
            <a:pPr marL="533400" lvl="1" indent="-533400" algn="just"/>
            <a:r>
              <a:rPr lang="hr-HR" sz="2000" dirty="0" smtClean="0"/>
              <a:t>Postavljanje prioriteta, grupiranje i sustavna selekcija projekata prema razini strateške važnosti i razini </a:t>
            </a:r>
            <a:r>
              <a:rPr lang="hr-HR" sz="2000" dirty="0" err="1" smtClean="0"/>
              <a:t>multiplikativnih</a:t>
            </a:r>
            <a:r>
              <a:rPr lang="hr-HR" sz="2000" dirty="0" smtClean="0"/>
              <a:t> efekata na cjelokupno gospodarstvo</a:t>
            </a:r>
          </a:p>
          <a:p>
            <a:pPr marL="533400" lvl="1" indent="-533400" algn="just"/>
            <a:r>
              <a:rPr lang="hr-HR" sz="2000" dirty="0" smtClean="0"/>
              <a:t>Kontinuirani nadzor i praćenje implementacije projekata</a:t>
            </a:r>
          </a:p>
        </p:txBody>
      </p:sp>
      <p:sp>
        <p:nvSpPr>
          <p:cNvPr id="44036" name="Slide Number Placeholder 5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4F35FA81-8C85-4F34-A2A4-AF248A31225B}" type="slidenum">
              <a:rPr lang="af-ZA" sz="1200">
                <a:solidFill>
                  <a:schemeClr val="accent2"/>
                </a:solidFill>
                <a:latin typeface="Calibri" pitchFamily="34" charset="0"/>
              </a:rPr>
              <a:pPr algn="r"/>
              <a:t>10</a:t>
            </a:fld>
            <a:endParaRPr lang="af-ZA" sz="1200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981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hr-HR" sz="2800" b="1">
                <a:solidFill>
                  <a:srgbClr val="FFFFFF"/>
                </a:solidFill>
                <a:cs typeface="Arial" charset="0"/>
              </a:rPr>
              <a:t>Pokretanje investicijskog ciklusa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0" y="0"/>
            <a:ext cx="9144000" cy="9080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hr-HR" sz="2800" b="1" dirty="0" smtClean="0">
                <a:solidFill>
                  <a:srgbClr val="FFFFFF"/>
                </a:solidFill>
                <a:cs typeface="Arial" charset="0"/>
              </a:rPr>
              <a:t>Pokretanje investicijskog ciklusa</a:t>
            </a:r>
            <a:endParaRPr lang="hr-HR" sz="2800" b="1" dirty="0">
              <a:solidFill>
                <a:srgbClr val="FFFFFF"/>
              </a:solidFill>
              <a:cs typeface="Arial" charset="0"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1187624" y="1484784"/>
          <a:ext cx="6696744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Slide Number Placeholder 14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6B573781-0AC3-45DD-A2DC-004E5D1B7843}" type="slidenum">
              <a:rPr lang="af-ZA" sz="1200">
                <a:solidFill>
                  <a:schemeClr val="accent2"/>
                </a:solidFill>
                <a:latin typeface="Calibri" pitchFamily="34" charset="0"/>
              </a:rPr>
              <a:pPr algn="r"/>
              <a:t>11</a:t>
            </a:fld>
            <a:endParaRPr lang="af-ZA" sz="1200" dirty="0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3636" y="1655222"/>
            <a:ext cx="22322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000" dirty="0" smtClean="0">
                <a:latin typeface="+mn-lt"/>
              </a:rPr>
              <a:t>Indeks, 2008.=100</a:t>
            </a:r>
            <a:endParaRPr lang="af-ZA" sz="10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 idx="4294967295"/>
          </p:nvPr>
        </p:nvSpPr>
        <p:spPr>
          <a:xfrm>
            <a:off x="457200" y="396875"/>
            <a:ext cx="8229600" cy="563563"/>
          </a:xfrm>
        </p:spPr>
        <p:txBody>
          <a:bodyPr rtlCol="0"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hr-HR" sz="3200" smtClean="0"/>
              <a:t>Financiranje</a:t>
            </a:r>
            <a:endParaRPr lang="af-ZA" sz="3200" smtClean="0"/>
          </a:p>
        </p:txBody>
      </p:sp>
      <p:sp>
        <p:nvSpPr>
          <p:cNvPr id="49155" name="Content Placeholder 2"/>
          <p:cNvSpPr>
            <a:spLocks noGrp="1"/>
          </p:cNvSpPr>
          <p:nvPr>
            <p:ph idx="4294967295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 algn="just"/>
            <a:endParaRPr lang="hr-HR" sz="2400" dirty="0" smtClean="0"/>
          </a:p>
          <a:p>
            <a:pPr algn="just"/>
            <a:r>
              <a:rPr lang="hr-HR" sz="2400" dirty="0" smtClean="0"/>
              <a:t>Investicijski ciklus financirao bi se, u većoj mjeri, na projektnoj osnovi:</a:t>
            </a:r>
          </a:p>
          <a:p>
            <a:pPr lvl="1" algn="just"/>
            <a:r>
              <a:rPr lang="hr-HR" sz="2000" dirty="0" smtClean="0"/>
              <a:t>Kapitalom javnog sektora, generiranim </a:t>
            </a:r>
            <a:r>
              <a:rPr lang="hr-HR" sz="2000" dirty="0" err="1" smtClean="0"/>
              <a:t>monetizacijom</a:t>
            </a:r>
            <a:r>
              <a:rPr lang="hr-HR" sz="2000" dirty="0" smtClean="0"/>
              <a:t> postojeće operativne i neoperativne imovine u državnom vlasništvu, čime se kreiraju preduvjeti za strukturiranje financiranja na projektnim osnovama (kombinacijom vlasničkog kapitala i duga)</a:t>
            </a:r>
          </a:p>
          <a:p>
            <a:pPr lvl="1" algn="just"/>
            <a:r>
              <a:rPr lang="hr-HR" sz="2000" dirty="0" smtClean="0"/>
              <a:t>Vlasničkim kapitalom međunarodnih i domaćih strateških investitora (kroz model JPP ili direktno)</a:t>
            </a:r>
          </a:p>
          <a:p>
            <a:pPr lvl="1" algn="just"/>
            <a:r>
              <a:rPr lang="hr-HR" sz="2000" dirty="0" smtClean="0"/>
              <a:t>Nepovratnim sredstvima iz strukturnih fondova EU</a:t>
            </a:r>
          </a:p>
          <a:p>
            <a:pPr lvl="1" algn="just"/>
            <a:r>
              <a:rPr lang="hr-HR" sz="2000" dirty="0" smtClean="0"/>
              <a:t>Sredstvima razvojnih banaka: veliki kapaciteti razvojnih banaka na raspolaganju su Vladi RH za 2012. godinu (Svjetska banka 300 </a:t>
            </a:r>
            <a:r>
              <a:rPr lang="hr-HR" sz="2000" dirty="0" err="1" smtClean="0"/>
              <a:t>mil</a:t>
            </a:r>
            <a:r>
              <a:rPr lang="hr-HR" sz="2000" dirty="0" smtClean="0"/>
              <a:t>. eura, EBRD 400 </a:t>
            </a:r>
            <a:r>
              <a:rPr lang="hr-HR" sz="2000" dirty="0" err="1" smtClean="0"/>
              <a:t>mil</a:t>
            </a:r>
            <a:r>
              <a:rPr lang="hr-HR" sz="2000" dirty="0" smtClean="0"/>
              <a:t>. eura i EIB 300 </a:t>
            </a:r>
            <a:r>
              <a:rPr lang="hr-HR" sz="2000" dirty="0" err="1" smtClean="0"/>
              <a:t>mil</a:t>
            </a:r>
            <a:r>
              <a:rPr lang="hr-HR" sz="2000" dirty="0" smtClean="0"/>
              <a:t>. eura - gotovo milijardu eura potencijala razvojnih banaka)</a:t>
            </a:r>
          </a:p>
          <a:p>
            <a:pPr lvl="1" algn="just"/>
            <a:r>
              <a:rPr lang="hr-HR" sz="2000" dirty="0" smtClean="0"/>
              <a:t>Sredstvima komercijalnih banaka</a:t>
            </a:r>
          </a:p>
          <a:p>
            <a:pPr lvl="1"/>
            <a:endParaRPr lang="hr-HR" sz="2000" dirty="0" smtClean="0"/>
          </a:p>
          <a:p>
            <a:pPr lvl="1"/>
            <a:endParaRPr lang="af-ZA" sz="24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981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hr-HR" sz="2800" b="1">
                <a:solidFill>
                  <a:srgbClr val="FFFFFF"/>
                </a:solidFill>
                <a:cs typeface="Arial" charset="0"/>
              </a:rPr>
              <a:t>Financiranje</a:t>
            </a:r>
          </a:p>
        </p:txBody>
      </p:sp>
      <p:sp>
        <p:nvSpPr>
          <p:cNvPr id="7" name="Slide Number Placeholder 14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6B573781-0AC3-45DD-A2DC-004E5D1B7843}" type="slidenum">
              <a:rPr lang="af-ZA" sz="1200">
                <a:solidFill>
                  <a:schemeClr val="accent2"/>
                </a:solidFill>
                <a:latin typeface="Calibri" pitchFamily="34" charset="0"/>
              </a:rPr>
              <a:pPr algn="r"/>
              <a:t>12</a:t>
            </a:fld>
            <a:endParaRPr lang="af-ZA" sz="1200" dirty="0">
              <a:solidFill>
                <a:schemeClr val="accent2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674" name="Group 170"/>
          <p:cNvGraphicFramePr>
            <a:graphicFrameLocks noGrp="1"/>
          </p:cNvGraphicFramePr>
          <p:nvPr/>
        </p:nvGraphicFramePr>
        <p:xfrm>
          <a:off x="539552" y="260648"/>
          <a:ext cx="8064500" cy="6192687"/>
        </p:xfrm>
        <a:graphic>
          <a:graphicData uri="http://schemas.openxmlformats.org/drawingml/2006/table">
            <a:tbl>
              <a:tblPr/>
              <a:tblGrid>
                <a:gridCol w="431800"/>
                <a:gridCol w="1223963"/>
                <a:gridCol w="863600"/>
                <a:gridCol w="792162"/>
                <a:gridCol w="792163"/>
                <a:gridCol w="792162"/>
                <a:gridCol w="719138"/>
                <a:gridCol w="720725"/>
                <a:gridCol w="1008062"/>
                <a:gridCol w="720725"/>
              </a:tblGrid>
              <a:tr h="435809">
                <a:tc gridSpan="10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Investicijski potencijal ministarstava i javnih poduzeća (2008.-2012.)</a:t>
                      </a:r>
                      <a:endParaRPr kumimoji="0" lang="hr-H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5382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</a:tr>
              <a:tr h="1686091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Red. broj</a:t>
                      </a:r>
                      <a:endParaRPr kumimoji="0" lang="hr-H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5382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Ministarstvo</a:t>
                      </a:r>
                      <a:endParaRPr kumimoji="0" lang="hr-H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5382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Ministarstvo /Tvrtka / Uprava / Agencija</a:t>
                      </a:r>
                      <a:endParaRPr kumimoji="0" lang="hr-H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5382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Realizirane  Investicije u 000 €</a:t>
                      </a:r>
                      <a:endParaRPr kumimoji="0" lang="hr-H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5382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Realizirane  Investicije u 000 €</a:t>
                      </a:r>
                      <a:endParaRPr kumimoji="0" lang="hr-H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5382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Realizirane  Investicije u 000 €</a:t>
                      </a:r>
                      <a:endParaRPr kumimoji="0" lang="hr-H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5382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Realizirane  Investicije u 000 €</a:t>
                      </a:r>
                      <a:endParaRPr kumimoji="0" lang="hr-H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5382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Predviđene investicije u 000€ (sigurno fakturirane)</a:t>
                      </a:r>
                      <a:endParaRPr kumimoji="0" lang="af-ZA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5382" marR="5382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Maksimalne investicije uz uvjet osiguranja izvora financiranja, mogućnost preuzimanja projekata iz 2013., uz maksimalan učinak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u 000 €</a:t>
                      </a:r>
                      <a:endParaRPr kumimoji="0" lang="af-ZA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5382" marR="5382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Δ </a:t>
                      </a:r>
                      <a:r>
                        <a:rPr kumimoji="0" lang="hr-H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investicija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u 000 € </a:t>
                      </a:r>
                      <a:endParaRPr kumimoji="0" lang="hr-H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5382" marR="5382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49895">
                <a:tc v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2008.</a:t>
                      </a:r>
                      <a:endParaRPr kumimoji="0" lang="hr-H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5382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2009.</a:t>
                      </a:r>
                      <a:endParaRPr kumimoji="0" lang="hr-H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5382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2010.</a:t>
                      </a:r>
                      <a:endParaRPr kumimoji="0" lang="hr-H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5382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2011.</a:t>
                      </a:r>
                      <a:endParaRPr kumimoji="0" lang="hr-H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5382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2012.</a:t>
                      </a:r>
                      <a:endParaRPr kumimoji="0" lang="hr-H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5382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2012.</a:t>
                      </a:r>
                      <a:endParaRPr kumimoji="0" lang="hr-H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5382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2012.</a:t>
                      </a:r>
                      <a:endParaRPr kumimoji="0" lang="hr-H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5382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66424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1.</a:t>
                      </a:r>
                      <a:endParaRPr kumimoji="0" lang="hr-H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5382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TOTAL </a:t>
                      </a:r>
                      <a:br>
                        <a:rPr kumimoji="0" lang="hr-H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</a:br>
                      <a:r>
                        <a:rPr kumimoji="0" lang="hr-H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Ministarstvo poljoprivrede</a:t>
                      </a:r>
                      <a:endParaRPr kumimoji="0" lang="hr-H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5382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  <a:endParaRPr kumimoji="0" lang="hr-H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5382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149.984</a:t>
                      </a:r>
                      <a:endParaRPr kumimoji="0" lang="hr-H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144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A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117.625</a:t>
                      </a:r>
                      <a:endParaRPr kumimoji="0" lang="hr-H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144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A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123.160</a:t>
                      </a:r>
                      <a:endParaRPr kumimoji="0" lang="hr-H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144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A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212.568</a:t>
                      </a:r>
                      <a:endParaRPr kumimoji="0" lang="hr-H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108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A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120.000</a:t>
                      </a:r>
                      <a:endParaRPr kumimoji="0" lang="hr-H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108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A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300.000</a:t>
                      </a:r>
                      <a:endParaRPr kumimoji="0" lang="hr-H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252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A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180.000</a:t>
                      </a:r>
                      <a:endParaRPr kumimoji="0" lang="hr-H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108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ADA"/>
                    </a:solidFill>
                  </a:tcPr>
                </a:tc>
              </a:tr>
              <a:tr h="37981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2.</a:t>
                      </a:r>
                      <a:endParaRPr kumimoji="0" lang="hr-H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5382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TOTAL</a:t>
                      </a:r>
                      <a:br>
                        <a:rPr kumimoji="0" lang="hr-H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</a:br>
                      <a:r>
                        <a:rPr kumimoji="0" lang="hr-H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MRRFEU</a:t>
                      </a:r>
                      <a:endParaRPr kumimoji="0" lang="hr-H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5382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  <a:endParaRPr kumimoji="0" lang="hr-H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5382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139.256</a:t>
                      </a:r>
                      <a:endParaRPr kumimoji="0" lang="hr-H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144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118.759</a:t>
                      </a:r>
                      <a:endParaRPr kumimoji="0" lang="hr-H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144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130.870</a:t>
                      </a:r>
                      <a:endParaRPr kumimoji="0" lang="hr-H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144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120.736</a:t>
                      </a:r>
                    </a:p>
                  </a:txBody>
                  <a:tcPr marL="5382" marR="108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100.000</a:t>
                      </a:r>
                      <a:endParaRPr kumimoji="0" lang="hr-H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108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170.000</a:t>
                      </a:r>
                      <a:endParaRPr kumimoji="0" lang="hr-H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252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70.000</a:t>
                      </a:r>
                      <a:endParaRPr kumimoji="0" lang="hr-H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108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9266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3.</a:t>
                      </a:r>
                      <a:endParaRPr kumimoji="0" lang="hr-H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5382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TOTAL Ministarstvo gospodarstva</a:t>
                      </a:r>
                      <a:endParaRPr kumimoji="0" lang="hr-H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5382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  <a:endParaRPr kumimoji="0" lang="hr-H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5382" marT="5382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434.730</a:t>
                      </a:r>
                    </a:p>
                  </a:txBody>
                  <a:tcPr marL="5382" marR="144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A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467.062</a:t>
                      </a:r>
                    </a:p>
                  </a:txBody>
                  <a:tcPr marL="5382" marR="144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A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465.944</a:t>
                      </a:r>
                    </a:p>
                  </a:txBody>
                  <a:tcPr marL="5382" marR="144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A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360.932</a:t>
                      </a:r>
                    </a:p>
                  </a:txBody>
                  <a:tcPr marL="5382" marR="108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A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380.000</a:t>
                      </a:r>
                    </a:p>
                  </a:txBody>
                  <a:tcPr marL="5382" marR="108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A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550.000</a:t>
                      </a:r>
                    </a:p>
                  </a:txBody>
                  <a:tcPr marL="5382" marR="252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A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170.000</a:t>
                      </a:r>
                    </a:p>
                  </a:txBody>
                  <a:tcPr marL="5382" marR="108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ADA"/>
                    </a:solidFill>
                  </a:tcPr>
                </a:tc>
              </a:tr>
              <a:tr h="38294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4.</a:t>
                      </a:r>
                      <a:endParaRPr kumimoji="0" lang="hr-H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5382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TOTAL Ministarstvo pom.prom.inf</a:t>
                      </a:r>
                      <a:endParaRPr kumimoji="0" lang="hr-H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5382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  <a:endParaRPr kumimoji="0" lang="hr-H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5382" marT="5382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1.009.908 </a:t>
                      </a:r>
                    </a:p>
                  </a:txBody>
                  <a:tcPr marL="5382" marR="144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875.649 </a:t>
                      </a:r>
                    </a:p>
                  </a:txBody>
                  <a:tcPr marL="5382" marR="144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586.571 </a:t>
                      </a:r>
                    </a:p>
                  </a:txBody>
                  <a:tcPr marL="5382" marR="144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545.264 </a:t>
                      </a:r>
                    </a:p>
                  </a:txBody>
                  <a:tcPr marL="5382" marR="108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630.000 </a:t>
                      </a:r>
                    </a:p>
                  </a:txBody>
                  <a:tcPr marL="5382" marR="108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810.000 </a:t>
                      </a:r>
                    </a:p>
                  </a:txBody>
                  <a:tcPr marL="5382" marR="252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charset="0"/>
                        </a:rPr>
                        <a:t>180.000</a:t>
                      </a:r>
                    </a:p>
                  </a:txBody>
                  <a:tcPr marL="5382" marR="108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503462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5.</a:t>
                      </a:r>
                      <a:endParaRPr kumimoji="0" lang="hr-H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5382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UKUPNE INVESTICIJE (1+2+3+4)</a:t>
                      </a:r>
                      <a:endParaRPr kumimoji="0" lang="hr-H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5382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  <a:endParaRPr kumimoji="0" lang="hr-H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5382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1.733.878</a:t>
                      </a:r>
                      <a:endParaRPr kumimoji="0" lang="hr-H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144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1.579.095</a:t>
                      </a:r>
                      <a:endParaRPr kumimoji="0" lang="hr-H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144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1.306.545</a:t>
                      </a:r>
                      <a:endParaRPr kumimoji="0" lang="hr-H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144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1.239.500</a:t>
                      </a:r>
                      <a:endParaRPr kumimoji="0" lang="hr-H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108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1.230.000</a:t>
                      </a:r>
                      <a:endParaRPr kumimoji="0" lang="hr-H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108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1.830.000</a:t>
                      </a:r>
                      <a:endParaRPr kumimoji="0" lang="hr-H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252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600.000</a:t>
                      </a:r>
                      <a:endParaRPr kumimoji="0" lang="hr-H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108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8294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6.</a:t>
                      </a:r>
                      <a:endParaRPr kumimoji="0" lang="hr-H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5382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TOTAL JPP+ESCO program</a:t>
                      </a:r>
                      <a:endParaRPr kumimoji="0" lang="hr-H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5382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  <a:endParaRPr kumimoji="0" lang="hr-H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5382" marT="5382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  <a:endParaRPr kumimoji="0" lang="hr-H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144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A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  <a:endParaRPr kumimoji="0" lang="hr-H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144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A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  <a:endParaRPr kumimoji="0" lang="hr-H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144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A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  <a:endParaRPr kumimoji="0" lang="hr-H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108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A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  <a:endParaRPr kumimoji="0" lang="hr-H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108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A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  <a:endParaRPr kumimoji="0" lang="hr-H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252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A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540.000</a:t>
                      </a:r>
                      <a:endParaRPr kumimoji="0" lang="hr-H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108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ADA"/>
                    </a:solidFill>
                  </a:tcPr>
                </a:tc>
              </a:tr>
              <a:tr h="25659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7.</a:t>
                      </a:r>
                      <a:endParaRPr kumimoji="0" lang="hr-H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5382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TOTAL Potencijal ŽUC</a:t>
                      </a:r>
                      <a:endParaRPr kumimoji="0" lang="hr-H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5382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  <a:endParaRPr kumimoji="0" lang="hr-HR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5382" marT="5382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  <a:endParaRPr kumimoji="0" lang="hr-H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144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  <a:endParaRPr kumimoji="0" lang="hr-H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144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  <a:endParaRPr kumimoji="0" lang="hr-H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144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  <a:endParaRPr kumimoji="0" lang="hr-H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108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  <a:endParaRPr kumimoji="0" lang="hr-H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108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  <a:endParaRPr kumimoji="0" lang="hr-H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252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60.000</a:t>
                      </a:r>
                      <a:endParaRPr kumimoji="0" lang="hr-H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108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566424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8.</a:t>
                      </a:r>
                      <a:endParaRPr kumimoji="0" lang="hr-H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5382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UKUPNI </a:t>
                      </a:r>
                      <a:r>
                        <a:rPr kumimoji="0" lang="el-G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Δ </a:t>
                      </a:r>
                      <a:r>
                        <a:rPr kumimoji="0" lang="hr-H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POTENCIJALA NOVI PROJEKTI (6+7)</a:t>
                      </a:r>
                      <a:endParaRPr kumimoji="0" lang="hr-H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5382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  <a:endParaRPr kumimoji="0" lang="hr-H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5382" marT="5382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  <a:endParaRPr kumimoji="0" lang="hr-H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144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A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  <a:endParaRPr kumimoji="0" lang="hr-H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144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A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  <a:endParaRPr kumimoji="0" lang="hr-H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144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A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  <a:endParaRPr kumimoji="0" lang="hr-H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108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A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  <a:endParaRPr kumimoji="0" lang="hr-H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108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A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  <a:endParaRPr kumimoji="0" lang="hr-H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252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A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600.000</a:t>
                      </a:r>
                      <a:endParaRPr kumimoji="0" lang="hr-H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108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ADA"/>
                    </a:solidFill>
                  </a:tcPr>
                </a:tc>
              </a:tr>
              <a:tr h="289636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9.</a:t>
                      </a:r>
                      <a:endParaRPr kumimoji="0" lang="hr-H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5382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UKUPNO (5+8)</a:t>
                      </a:r>
                      <a:endParaRPr kumimoji="0" lang="hr-H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5382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 </a:t>
                      </a:r>
                      <a:endParaRPr kumimoji="0" lang="hr-H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5382" marT="5382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144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144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144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108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108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252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1.200.000</a:t>
                      </a:r>
                      <a:endParaRPr kumimoji="0" lang="hr-H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5382" marR="108000" marT="5382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D75C2A7-EAD4-4B5F-BBC5-105AE122D427}" type="slidenum">
              <a:rPr lang="af-ZA">
                <a:solidFill>
                  <a:schemeClr val="accent2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af-ZA">
              <a:solidFill>
                <a:schemeClr val="accent2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79388" y="1066800"/>
          <a:ext cx="8856984" cy="5623560"/>
        </p:xfrm>
        <a:graphic>
          <a:graphicData uri="http://schemas.openxmlformats.org/drawingml/2006/table">
            <a:tbl>
              <a:tblPr/>
              <a:tblGrid>
                <a:gridCol w="2132237"/>
                <a:gridCol w="2296255"/>
                <a:gridCol w="2542283"/>
                <a:gridCol w="1886209"/>
              </a:tblGrid>
              <a:tr h="149810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Tvrtka</a:t>
                      </a:r>
                      <a:endParaRPr kumimoji="0" lang="af-ZA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Predviđene investicije u 000€ (sigurno fakturirane)</a:t>
                      </a:r>
                      <a:endParaRPr kumimoji="0" lang="af-ZA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Maksimalne investicije uz uvjet osiguranja izvora financiranja, mogućnost preuzimanja projekata iz 2013., uz maksimalan učinak u 000€</a:t>
                      </a:r>
                      <a:endParaRPr kumimoji="0" lang="af-ZA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Δ</a:t>
                      </a:r>
                      <a:r>
                        <a:rPr kumimoji="0" lang="hr-H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 (delta) investicija (2012.)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u 000€</a:t>
                      </a:r>
                      <a:endParaRPr kumimoji="0" lang="af-ZA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2012.</a:t>
                      </a:r>
                      <a:endParaRPr kumimoji="0" lang="af-ZA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2012.</a:t>
                      </a:r>
                      <a:endParaRPr kumimoji="0" lang="af-ZA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2012.</a:t>
                      </a:r>
                      <a:endParaRPr kumimoji="0" lang="af-ZA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HEP grupa</a:t>
                      </a:r>
                      <a:endParaRPr kumimoji="0" lang="af-ZA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280.000</a:t>
                      </a:r>
                      <a:endParaRPr kumimoji="0" lang="af-ZA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R="720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430.000</a:t>
                      </a:r>
                      <a:endParaRPr kumimoji="0" lang="af-ZA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324000" marR="864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150.000</a:t>
                      </a:r>
                      <a:endParaRPr kumimoji="0" lang="af-ZA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576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Hrvatske vode (implementacija)</a:t>
                      </a:r>
                      <a:endParaRPr kumimoji="0" lang="af-ZA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120.000</a:t>
                      </a:r>
                      <a:endParaRPr kumimoji="0" lang="af-ZA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R="720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300.000</a:t>
                      </a:r>
                      <a:endParaRPr kumimoji="0" lang="af-ZA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324000" marR="864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180.000</a:t>
                      </a:r>
                      <a:endParaRPr kumimoji="0" lang="af-ZA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576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Hrvatske autoceste</a:t>
                      </a:r>
                      <a:endParaRPr kumimoji="0" lang="af-ZA" sz="15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200.000</a:t>
                      </a:r>
                      <a:endParaRPr kumimoji="0" lang="af-ZA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R="720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340.000</a:t>
                      </a:r>
                      <a:endParaRPr kumimoji="0" lang="af-ZA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324000" marR="864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140.000</a:t>
                      </a:r>
                      <a:endParaRPr kumimoji="0" lang="af-ZA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576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Hrvatske ceste</a:t>
                      </a:r>
                      <a:endParaRPr kumimoji="0" lang="af-ZA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300.000</a:t>
                      </a:r>
                      <a:endParaRPr kumimoji="0" lang="af-ZA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R="720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300.000</a:t>
                      </a:r>
                      <a:endParaRPr kumimoji="0" lang="af-ZA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324000" marR="864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0</a:t>
                      </a:r>
                      <a:endParaRPr kumimoji="0" lang="af-ZA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576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HŽ – ukupno</a:t>
                      </a:r>
                      <a:endParaRPr kumimoji="0" lang="af-ZA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130.000</a:t>
                      </a:r>
                      <a:endParaRPr kumimoji="0" lang="af-ZA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R="720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170.000</a:t>
                      </a:r>
                      <a:endParaRPr kumimoji="0" lang="af-ZA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324000" marR="864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40.000</a:t>
                      </a:r>
                      <a:endParaRPr kumimoji="0" lang="af-ZA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576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Ukupno</a:t>
                      </a:r>
                      <a:endParaRPr kumimoji="0" lang="af-ZA" sz="15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1.030.000</a:t>
                      </a:r>
                      <a:endParaRPr kumimoji="0" lang="af-ZA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R="720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1.540.000</a:t>
                      </a:r>
                      <a:endParaRPr kumimoji="0" lang="af-ZA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324000" marR="864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510.000</a:t>
                      </a:r>
                      <a:endParaRPr kumimoji="0" lang="af-ZA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576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Ministarstvo RRFEU</a:t>
                      </a:r>
                      <a:endParaRPr kumimoji="0" lang="af-ZA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100.000</a:t>
                      </a:r>
                      <a:endParaRPr kumimoji="0" lang="af-ZA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R="720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170.000</a:t>
                      </a:r>
                      <a:endParaRPr kumimoji="0" lang="af-ZA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324000" marR="864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70.000</a:t>
                      </a:r>
                      <a:endParaRPr kumimoji="0" lang="af-ZA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576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a-IN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MINGO</a:t>
                      </a:r>
                      <a:r>
                        <a:rPr kumimoji="0" lang="hr-H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(ostalo)</a:t>
                      </a:r>
                      <a:endParaRPr kumimoji="0" lang="af-ZA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100.000</a:t>
                      </a:r>
                      <a:endParaRPr kumimoji="0" lang="af-ZA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R="720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1</a:t>
                      </a:r>
                      <a:r>
                        <a:rPr kumimoji="0" lang="ta-IN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20</a:t>
                      </a:r>
                      <a:r>
                        <a:rPr kumimoji="0" lang="hr-H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.000</a:t>
                      </a:r>
                      <a:endParaRPr kumimoji="0" lang="af-ZA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324000" marR="864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a-IN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2</a:t>
                      </a:r>
                      <a:r>
                        <a:rPr kumimoji="0" lang="hr-H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0.000</a:t>
                      </a:r>
                      <a:endParaRPr kumimoji="0" lang="af-ZA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576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Ukupno (javna poduzeća + MRRFEU</a:t>
                      </a:r>
                      <a:r>
                        <a:rPr kumimoji="0" lang="ta-IN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+ MINGO</a:t>
                      </a:r>
                      <a:r>
                        <a:rPr kumimoji="0" lang="hr-H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)</a:t>
                      </a:r>
                      <a:endParaRPr kumimoji="0" lang="af-ZA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1.</a:t>
                      </a:r>
                      <a:r>
                        <a:rPr kumimoji="0" lang="ta-IN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2</a:t>
                      </a:r>
                      <a:r>
                        <a:rPr kumimoji="0" lang="hr-H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30.000</a:t>
                      </a:r>
                      <a:endParaRPr kumimoji="0" lang="af-ZA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R="720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1.</a:t>
                      </a:r>
                      <a:r>
                        <a:rPr kumimoji="0" lang="ta-IN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83</a:t>
                      </a:r>
                      <a:r>
                        <a:rPr kumimoji="0" lang="hr-H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0.000</a:t>
                      </a:r>
                      <a:endParaRPr kumimoji="0" lang="af-ZA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324000" marR="864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a-IN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60</a:t>
                      </a:r>
                      <a:r>
                        <a:rPr kumimoji="0" lang="hr-H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0.000</a:t>
                      </a:r>
                      <a:endParaRPr kumimoji="0" lang="af-ZA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57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0" y="0"/>
            <a:ext cx="9144000" cy="981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hr-HR" sz="2800" b="1" dirty="0" smtClean="0">
                <a:cs typeface="Calibri"/>
              </a:rPr>
              <a:t>Javna poduzeća i ministarstva s najvećim investicijskim potencijalom</a:t>
            </a:r>
            <a:endParaRPr lang="hr-HR" sz="2800" b="1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9" name="Slide Number Placeholder 14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6B573781-0AC3-45DD-A2DC-004E5D1B7843}" type="slidenum">
              <a:rPr lang="af-ZA" sz="1200">
                <a:solidFill>
                  <a:schemeClr val="accent2"/>
                </a:solidFill>
                <a:latin typeface="Calibri" pitchFamily="34" charset="0"/>
              </a:rPr>
              <a:pPr algn="r"/>
              <a:t>14</a:t>
            </a:fld>
            <a:endParaRPr lang="af-ZA" sz="1200" dirty="0">
              <a:solidFill>
                <a:schemeClr val="accent2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 idx="4294967295"/>
          </p:nvPr>
        </p:nvSpPr>
        <p:spPr>
          <a:xfrm>
            <a:off x="457200" y="396875"/>
            <a:ext cx="8229600" cy="563563"/>
          </a:xfrm>
        </p:spPr>
        <p:txBody>
          <a:bodyPr rtlCol="0"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hr-HR" sz="3200" smtClean="0"/>
              <a:t>Novi projekti</a:t>
            </a:r>
            <a:endParaRPr lang="af-ZA" sz="3200" smtClean="0"/>
          </a:p>
        </p:txBody>
      </p:sp>
      <p:sp>
        <p:nvSpPr>
          <p:cNvPr id="12291" name="Content Placeholder 2"/>
          <p:cNvSpPr>
            <a:spLocks noGrp="1"/>
          </p:cNvSpPr>
          <p:nvPr>
            <p:ph idx="4294967295"/>
          </p:nvPr>
        </p:nvSpPr>
        <p:spPr>
          <a:xfrm>
            <a:off x="457200" y="1066800"/>
            <a:ext cx="8229600" cy="5059363"/>
          </a:xfrm>
        </p:spPr>
        <p:txBody>
          <a:bodyPr rIns="36000">
            <a:normAutofit fontScale="92500" lnSpcReduction="20000"/>
          </a:bodyPr>
          <a:lstStyle/>
          <a:p>
            <a:pPr>
              <a:lnSpc>
                <a:spcPct val="90000"/>
              </a:lnSpc>
            </a:pPr>
            <a:endParaRPr lang="hr-HR" sz="2600" dirty="0" smtClean="0"/>
          </a:p>
          <a:p>
            <a:pPr algn="just">
              <a:lnSpc>
                <a:spcPct val="90000"/>
              </a:lnSpc>
            </a:pPr>
            <a:endParaRPr lang="hr-HR" sz="2600" dirty="0" smtClean="0"/>
          </a:p>
          <a:p>
            <a:pPr algn="just">
              <a:lnSpc>
                <a:spcPct val="90000"/>
              </a:lnSpc>
            </a:pPr>
            <a:r>
              <a:rPr lang="hr-HR" sz="2600" dirty="0" smtClean="0"/>
              <a:t>Investicijski potencijal započetih projekata </a:t>
            </a:r>
            <a:r>
              <a:rPr lang="hr-HR" sz="2600" dirty="0" smtClean="0"/>
              <a:t>ministarstva </a:t>
            </a:r>
            <a:r>
              <a:rPr lang="hr-HR" sz="2600" dirty="0" smtClean="0"/>
              <a:t>i javnih poduzeća </a:t>
            </a:r>
            <a:r>
              <a:rPr lang="hr-HR" sz="2600" dirty="0" smtClean="0"/>
              <a:t>(</a:t>
            </a:r>
            <a:r>
              <a:rPr lang="hr-HR" sz="2600" dirty="0" smtClean="0"/>
              <a:t>i </a:t>
            </a:r>
            <a:r>
              <a:rPr lang="hr-HR" sz="2600" dirty="0" smtClean="0"/>
              <a:t>onih koje je moguće brzo </a:t>
            </a:r>
            <a:r>
              <a:rPr lang="hr-HR" sz="2600" dirty="0" smtClean="0"/>
              <a:t>započeti) </a:t>
            </a:r>
            <a:r>
              <a:rPr lang="hr-HR" sz="2600" dirty="0" smtClean="0"/>
              <a:t>nedostatan </a:t>
            </a:r>
            <a:r>
              <a:rPr lang="hr-HR" sz="2600" dirty="0" smtClean="0"/>
              <a:t>je za optimalan doprinos ciljanom rastu BDP-a</a:t>
            </a:r>
          </a:p>
          <a:p>
            <a:pPr algn="just">
              <a:lnSpc>
                <a:spcPct val="90000"/>
              </a:lnSpc>
            </a:pPr>
            <a:r>
              <a:rPr lang="hr-HR" sz="2600" dirty="0" smtClean="0"/>
              <a:t>S obzirom na to, nužno je pokrenuti nove investicijske </a:t>
            </a:r>
            <a:r>
              <a:rPr lang="hr-HR" sz="2600" dirty="0" smtClean="0"/>
              <a:t>projekte financirane privatnim kapitalom</a:t>
            </a:r>
            <a:endParaRPr lang="hr-HR" sz="2600" dirty="0" smtClean="0"/>
          </a:p>
          <a:p>
            <a:pPr algn="just">
              <a:lnSpc>
                <a:spcPct val="90000"/>
              </a:lnSpc>
            </a:pPr>
            <a:r>
              <a:rPr lang="hr-HR" sz="2600" dirty="0" smtClean="0"/>
              <a:t>Projekti koji imaju preduvjete za realizaciju (analiza potreba, lokacijske, građevinske dozvole </a:t>
            </a:r>
            <a:r>
              <a:rPr lang="hr-HR" sz="2600" dirty="0" err="1" smtClean="0"/>
              <a:t>itd</a:t>
            </a:r>
            <a:r>
              <a:rPr lang="hr-HR" sz="2600" dirty="0" smtClean="0"/>
              <a:t>.) nose potencijal od 600 milijuna eura, a radi se o projektima:</a:t>
            </a:r>
          </a:p>
          <a:p>
            <a:pPr lvl="1" algn="just">
              <a:lnSpc>
                <a:spcPct val="90000"/>
              </a:lnSpc>
            </a:pPr>
            <a:r>
              <a:rPr lang="hr-HR" sz="2000" dirty="0" smtClean="0"/>
              <a:t>Izgradnje, dogradnje i rekonstrukcije objekata u školstvu, kulturi, znanosti, socijalnoj skrbi, zdravstvu, pravosuđu i obrani putem javno privatnog partnerstva (JPP-a)</a:t>
            </a:r>
          </a:p>
          <a:p>
            <a:pPr lvl="1" algn="just">
              <a:lnSpc>
                <a:spcPct val="90000"/>
              </a:lnSpc>
            </a:pPr>
            <a:r>
              <a:rPr lang="hr-HR" sz="2000" dirty="0" smtClean="0"/>
              <a:t>Energetske učinkovitosti</a:t>
            </a:r>
          </a:p>
          <a:p>
            <a:pPr lvl="1" algn="just">
              <a:lnSpc>
                <a:spcPct val="90000"/>
              </a:lnSpc>
            </a:pPr>
            <a:r>
              <a:rPr lang="hr-HR" sz="2000" dirty="0" smtClean="0"/>
              <a:t>Pojačanog održavanja prometnica</a:t>
            </a:r>
          </a:p>
          <a:p>
            <a:pPr marL="342900" lvl="1" indent="-342900" algn="just">
              <a:lnSpc>
                <a:spcPct val="90000"/>
              </a:lnSpc>
              <a:buFont typeface="Arial" charset="0"/>
              <a:buChar char="•"/>
            </a:pPr>
            <a:r>
              <a:rPr lang="hr-HR" sz="2600" dirty="0" smtClean="0"/>
              <a:t>Kako bi se krenulo u realizaciju, potrebne su određene izmjene zakonske regulative - završena faza pripreme (ožujak/travanj 2012.)</a:t>
            </a:r>
            <a:endParaRPr lang="af-ZA" sz="26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981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hr-HR" sz="2800" b="1" dirty="0">
                <a:solidFill>
                  <a:srgbClr val="FFFFFF"/>
                </a:solidFill>
                <a:cs typeface="Arial" charset="0"/>
              </a:rPr>
              <a:t>Novi projekti</a:t>
            </a:r>
          </a:p>
        </p:txBody>
      </p:sp>
      <p:sp>
        <p:nvSpPr>
          <p:cNvPr id="7" name="Slide Number Placeholder 14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6B573781-0AC3-45DD-A2DC-004E5D1B7843}" type="slidenum">
              <a:rPr lang="af-ZA" sz="1200">
                <a:solidFill>
                  <a:schemeClr val="accent2"/>
                </a:solidFill>
                <a:latin typeface="Calibri" pitchFamily="34" charset="0"/>
              </a:rPr>
              <a:pPr algn="r"/>
              <a:t>15</a:t>
            </a:fld>
            <a:endParaRPr lang="af-ZA" sz="1200" dirty="0">
              <a:solidFill>
                <a:schemeClr val="accent2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57200" y="396875"/>
            <a:ext cx="8229600" cy="563563"/>
          </a:xfrm>
        </p:spPr>
        <p:txBody>
          <a:bodyPr rtlCol="0"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hr-HR" sz="3200" smtClean="0"/>
              <a:t>Novi projekti – Javne ustanove</a:t>
            </a:r>
            <a:endParaRPr lang="af-ZA" sz="3200" smtClean="0"/>
          </a:p>
        </p:txBody>
      </p:sp>
      <p:sp>
        <p:nvSpPr>
          <p:cNvPr id="28674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 marL="342900" lvl="1" indent="-342900">
              <a:buFont typeface="Arial" charset="0"/>
              <a:buChar char="•"/>
            </a:pPr>
            <a:endParaRPr lang="hr-HR" sz="2400" dirty="0" smtClean="0"/>
          </a:p>
          <a:p>
            <a:pPr marL="342900" lvl="1" indent="-342900">
              <a:buFont typeface="Arial" charset="0"/>
              <a:buChar char="•"/>
            </a:pPr>
            <a:endParaRPr lang="hr-HR" sz="2400" dirty="0" smtClean="0"/>
          </a:p>
          <a:p>
            <a:pPr marL="342900" lvl="1" indent="-342900" algn="just">
              <a:buFont typeface="Arial" charset="0"/>
              <a:buChar char="•"/>
            </a:pPr>
            <a:r>
              <a:rPr lang="hr-HR" sz="2400" dirty="0" smtClean="0"/>
              <a:t>Izgradnja, dogradnja i rekonstrukcija objekata u školstvu, kulturi, znanosti, socijalnoj skrbi, zdravstvu, pravosuđu i obrani putem javno privatnog partnerstva </a:t>
            </a:r>
          </a:p>
          <a:p>
            <a:pPr marL="342900" lvl="1" indent="-342900" algn="just">
              <a:buFont typeface="Arial" charset="0"/>
              <a:buChar char="•"/>
            </a:pPr>
            <a:r>
              <a:rPr lang="hr-HR" sz="2400" dirty="0" smtClean="0"/>
              <a:t>Vrijednost investicija u naredne 4 godine veća je od 7 milijardi kuna</a:t>
            </a:r>
          </a:p>
          <a:p>
            <a:pPr marL="342900" lvl="1" indent="-342900" algn="just">
              <a:buFont typeface="Arial" charset="0"/>
              <a:buChar char="•"/>
            </a:pPr>
            <a:r>
              <a:rPr lang="hr-HR" sz="2400" dirty="0" smtClean="0"/>
              <a:t>Mogućnost realizacije investicija u 9 mjeseci 2012. godine je na razini od 2,</a:t>
            </a:r>
            <a:r>
              <a:rPr lang="hr-HR" sz="2400" dirty="0" err="1" smtClean="0"/>
              <a:t>2</a:t>
            </a:r>
            <a:r>
              <a:rPr lang="hr-HR" sz="2400" dirty="0" smtClean="0"/>
              <a:t> milijarde kuna ili 300 milijuna eura</a:t>
            </a:r>
          </a:p>
          <a:p>
            <a:pPr marL="342900" lvl="1" indent="-342900" algn="just">
              <a:buFont typeface="Arial" charset="0"/>
              <a:buChar char="•"/>
            </a:pPr>
            <a:endParaRPr lang="af-ZA" sz="24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981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hr-HR" sz="2800" b="1">
                <a:solidFill>
                  <a:srgbClr val="FFFFFF"/>
                </a:solidFill>
                <a:cs typeface="Arial" charset="0"/>
              </a:rPr>
              <a:t>Novi projekti – javne ustanove</a:t>
            </a:r>
          </a:p>
        </p:txBody>
      </p:sp>
      <p:sp>
        <p:nvSpPr>
          <p:cNvPr id="7" name="Slide Number Placeholder 14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6B573781-0AC3-45DD-A2DC-004E5D1B7843}" type="slidenum">
              <a:rPr lang="af-ZA" sz="1200">
                <a:solidFill>
                  <a:schemeClr val="accent2"/>
                </a:solidFill>
                <a:latin typeface="Calibri" pitchFamily="34" charset="0"/>
              </a:rPr>
              <a:pPr algn="r"/>
              <a:t>16</a:t>
            </a:fld>
            <a:endParaRPr lang="af-ZA" sz="1200" dirty="0">
              <a:solidFill>
                <a:schemeClr val="accent2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68313" y="404813"/>
            <a:ext cx="8229600" cy="563562"/>
          </a:xfrm>
        </p:spPr>
        <p:txBody>
          <a:bodyPr rtlCol="0"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hr-HR" sz="3200" smtClean="0"/>
              <a:t>Novi projekti – Energetska učinkovitost</a:t>
            </a:r>
            <a:endParaRPr lang="af-ZA" sz="3200" smtClean="0"/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>
          <a:xfrm>
            <a:off x="457200" y="1119188"/>
            <a:ext cx="8229600" cy="5059362"/>
          </a:xfrm>
        </p:spPr>
        <p:txBody>
          <a:bodyPr/>
          <a:lstStyle/>
          <a:p>
            <a:endParaRPr lang="hr-HR" sz="2400" dirty="0" smtClean="0"/>
          </a:p>
          <a:p>
            <a:pPr algn="just"/>
            <a:r>
              <a:rPr lang="hr-HR" sz="2400" dirty="0" smtClean="0"/>
              <a:t>Energetska politika EU, između ostalog, nalaže povećanje energetske učinkovitosti</a:t>
            </a:r>
          </a:p>
          <a:p>
            <a:pPr algn="just"/>
            <a:r>
              <a:rPr lang="hr-HR" sz="2400" dirty="0" smtClean="0"/>
              <a:t>Potencijal za povećanje energetske učinkovitosti prisutan je u svim sektorima potrošnje, posebice u </a:t>
            </a:r>
            <a:r>
              <a:rPr lang="hr-HR" sz="2400" dirty="0" err="1" smtClean="0"/>
              <a:t>zgradarstvu</a:t>
            </a:r>
            <a:r>
              <a:rPr lang="hr-HR" sz="2400" dirty="0" smtClean="0"/>
              <a:t> (zgrade čine oko 40% ukupne potrošnje energije, a u 80% zgrada imamo preko 60% nepotrebnog gubitka energije) </a:t>
            </a:r>
          </a:p>
          <a:p>
            <a:pPr lvl="1" algn="just"/>
            <a:r>
              <a:rPr lang="hr-HR" sz="2000" dirty="0" smtClean="0"/>
              <a:t>Energetska obnova postojećih javnih zgrada i stambenih prostora</a:t>
            </a:r>
          </a:p>
          <a:p>
            <a:pPr algn="just"/>
            <a:r>
              <a:rPr lang="hr-HR" sz="2400" dirty="0" smtClean="0"/>
              <a:t>Realizacija projekata izgradnje novih energetski učinkovitih objekata putem modela JPP</a:t>
            </a:r>
          </a:p>
          <a:p>
            <a:pPr algn="just"/>
            <a:r>
              <a:rPr lang="hr-HR" sz="2400" dirty="0" smtClean="0"/>
              <a:t>U 2012. godini moguće je realizirati ukupne investicije u iznosu od 1,8 milijardi kuna ili 240 milijuna eura </a:t>
            </a:r>
            <a:endParaRPr lang="af-ZA" sz="24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981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hr-HR" sz="2800" b="1">
                <a:solidFill>
                  <a:srgbClr val="FFFFFF"/>
                </a:solidFill>
                <a:cs typeface="Arial" charset="0"/>
              </a:rPr>
              <a:t>Novi projekti – energetska u</a:t>
            </a:r>
            <a:r>
              <a:rPr lang="hr-HR" sz="2400" b="1">
                <a:solidFill>
                  <a:srgbClr val="FFFFFF"/>
                </a:solidFill>
                <a:cs typeface="Arial" charset="0"/>
              </a:rPr>
              <a:t>č</a:t>
            </a:r>
            <a:r>
              <a:rPr lang="hr-HR" sz="2800" b="1">
                <a:solidFill>
                  <a:srgbClr val="FFFFFF"/>
                </a:solidFill>
                <a:cs typeface="Arial" charset="0"/>
              </a:rPr>
              <a:t>inkovitost</a:t>
            </a:r>
          </a:p>
        </p:txBody>
      </p:sp>
      <p:sp>
        <p:nvSpPr>
          <p:cNvPr id="7" name="Slide Number Placeholder 14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6B573781-0AC3-45DD-A2DC-004E5D1B7843}" type="slidenum">
              <a:rPr lang="af-ZA" sz="1200">
                <a:solidFill>
                  <a:schemeClr val="accent2"/>
                </a:solidFill>
                <a:latin typeface="Calibri" pitchFamily="34" charset="0"/>
              </a:rPr>
              <a:pPr algn="r"/>
              <a:t>17</a:t>
            </a:fld>
            <a:endParaRPr lang="af-ZA" sz="1200" dirty="0">
              <a:solidFill>
                <a:schemeClr val="accent2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57200" y="396875"/>
            <a:ext cx="8229600" cy="563563"/>
          </a:xfrm>
        </p:spPr>
        <p:txBody>
          <a:bodyPr rtlCol="0"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hr-HR" sz="3200" smtClean="0"/>
              <a:t>Novi projekti – Lokalna cestovna infrastruktura</a:t>
            </a:r>
            <a:endParaRPr lang="af-ZA" sz="3200" smtClean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hr-HR" sz="2400" dirty="0" smtClean="0"/>
          </a:p>
          <a:p>
            <a:pPr algn="just">
              <a:lnSpc>
                <a:spcPct val="90000"/>
              </a:lnSpc>
            </a:pPr>
            <a:r>
              <a:rPr lang="hr-HR" sz="2400" dirty="0" smtClean="0"/>
              <a:t>Intenzivnija kapitalna ulaganja u održavanje lokalne cestovne infrastrukture  </a:t>
            </a:r>
          </a:p>
          <a:p>
            <a:pPr algn="just">
              <a:lnSpc>
                <a:spcPct val="90000"/>
              </a:lnSpc>
            </a:pPr>
            <a:r>
              <a:rPr lang="hr-HR" sz="2400" dirty="0" smtClean="0"/>
              <a:t>Provedba i realizacija putem županijskih uprava za ceste 	</a:t>
            </a:r>
          </a:p>
          <a:p>
            <a:pPr lvl="1" algn="just">
              <a:lnSpc>
                <a:spcPct val="90000"/>
              </a:lnSpc>
            </a:pPr>
            <a:r>
              <a:rPr lang="hr-HR" sz="2000" dirty="0" smtClean="0"/>
              <a:t>državni proračun je u posljednjih 10 godina udvostručen, a ulaganja u održavanje cesta je ostalo na jednakoj razini – mogućnost decentralizacije</a:t>
            </a:r>
          </a:p>
          <a:p>
            <a:pPr lvl="1" algn="just">
              <a:lnSpc>
                <a:spcPct val="90000"/>
              </a:lnSpc>
            </a:pPr>
            <a:r>
              <a:rPr lang="hr-HR" sz="2000" dirty="0" smtClean="0"/>
              <a:t>uništena bazna prometna infrastruktura</a:t>
            </a:r>
          </a:p>
          <a:p>
            <a:pPr algn="just">
              <a:lnSpc>
                <a:spcPct val="90000"/>
              </a:lnSpc>
            </a:pPr>
            <a:r>
              <a:rPr lang="hr-HR" sz="2400" dirty="0" smtClean="0"/>
              <a:t>Ne postoji potreba izrade projektne dokumentacije</a:t>
            </a:r>
          </a:p>
          <a:p>
            <a:pPr algn="just">
              <a:lnSpc>
                <a:spcPct val="90000"/>
              </a:lnSpc>
            </a:pPr>
            <a:r>
              <a:rPr lang="hr-HR" sz="2400" dirty="0" smtClean="0"/>
              <a:t>Kratki vremenski period realizacije</a:t>
            </a:r>
          </a:p>
          <a:p>
            <a:pPr algn="just">
              <a:lnSpc>
                <a:spcPct val="90000"/>
              </a:lnSpc>
            </a:pPr>
            <a:r>
              <a:rPr lang="hr-HR" sz="2400" dirty="0" smtClean="0"/>
              <a:t>Mogućnost realizacije investicija iznosi 450 milijuna kuna ili 60 milijuna eura na godišnjoj razini</a:t>
            </a:r>
          </a:p>
          <a:p>
            <a:pPr algn="just">
              <a:lnSpc>
                <a:spcPct val="90000"/>
              </a:lnSpc>
            </a:pPr>
            <a:endParaRPr lang="af-ZA" sz="24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981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hr-HR" sz="2800" b="1" dirty="0">
                <a:solidFill>
                  <a:srgbClr val="FFFFFF"/>
                </a:solidFill>
                <a:cs typeface="Arial" charset="0"/>
              </a:rPr>
              <a:t>Novi projekti – lokalna cestovna infrastruktura</a:t>
            </a:r>
          </a:p>
        </p:txBody>
      </p:sp>
      <p:sp>
        <p:nvSpPr>
          <p:cNvPr id="7" name="Slide Number Placeholder 14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6B573781-0AC3-45DD-A2DC-004E5D1B7843}" type="slidenum">
              <a:rPr lang="af-ZA" sz="1200">
                <a:solidFill>
                  <a:schemeClr val="accent2"/>
                </a:solidFill>
                <a:latin typeface="Calibri" pitchFamily="34" charset="0"/>
              </a:rPr>
              <a:pPr algn="r"/>
              <a:t>18</a:t>
            </a:fld>
            <a:endParaRPr lang="af-ZA" sz="1200" dirty="0">
              <a:solidFill>
                <a:schemeClr val="accent2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/>
          <p:cNvSpPr>
            <a:spLocks noGrp="1"/>
          </p:cNvSpPr>
          <p:nvPr>
            <p:ph idx="4294967295"/>
          </p:nvPr>
        </p:nvSpPr>
        <p:spPr>
          <a:xfrm>
            <a:off x="412750" y="5340896"/>
            <a:ext cx="8305800" cy="1760512"/>
          </a:xfrm>
        </p:spPr>
        <p:txBody>
          <a:bodyPr lIns="36000" rIns="0" rtlCol="0">
            <a:normAutofit/>
          </a:bodyPr>
          <a:lstStyle/>
          <a:p>
            <a:pPr algn="just" fontAlgn="auto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hr-HR" sz="2400" dirty="0" smtClean="0"/>
              <a:t>Razliku između maksimalnih investicija u 2012. i aktualno identificiranog potencijala javnih poduzeća čine novi projekti u iznosu od 600 milijuna eura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hr-HR" sz="2400" dirty="0" smtClean="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981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hr-HR" sz="2800" b="1" dirty="0" smtClean="0">
                <a:cs typeface="Calibri"/>
              </a:rPr>
              <a:t>Potencijal javnog sektora – grafički</a:t>
            </a:r>
            <a:endParaRPr lang="hr-HR" sz="2800" b="1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67744" y="1196752"/>
            <a:ext cx="5084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000" dirty="0" smtClean="0">
                <a:latin typeface="+mn-lt"/>
              </a:rPr>
              <a:t>‘000 €</a:t>
            </a:r>
            <a:endParaRPr lang="af-ZA" sz="1000" dirty="0">
              <a:latin typeface="+mn-lt"/>
            </a:endParaRPr>
          </a:p>
        </p:txBody>
      </p:sp>
      <p:sp>
        <p:nvSpPr>
          <p:cNvPr id="14" name="Slide Number Placeholder 14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6B573781-0AC3-45DD-A2DC-004E5D1B7843}" type="slidenum">
              <a:rPr lang="af-ZA" sz="1200">
                <a:solidFill>
                  <a:schemeClr val="accent2"/>
                </a:solidFill>
                <a:latin typeface="Calibri" pitchFamily="34" charset="0"/>
              </a:rPr>
              <a:pPr algn="r"/>
              <a:t>19</a:t>
            </a:fld>
            <a:endParaRPr lang="af-ZA" sz="1200" dirty="0">
              <a:solidFill>
                <a:schemeClr val="accent2"/>
              </a:solidFill>
              <a:latin typeface="Calibri" pitchFamily="34" charset="0"/>
            </a:endParaRPr>
          </a:p>
        </p:txBody>
      </p:sp>
      <p:graphicFrame>
        <p:nvGraphicFramePr>
          <p:cNvPr id="7" name="Chart 6"/>
          <p:cNvGraphicFramePr/>
          <p:nvPr/>
        </p:nvGraphicFramePr>
        <p:xfrm>
          <a:off x="2843808" y="1196752"/>
          <a:ext cx="3096344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/>
          </p:cNvSpPr>
          <p:nvPr>
            <p:ph type="body" idx="1"/>
          </p:nvPr>
        </p:nvSpPr>
        <p:spPr>
          <a:xfrm>
            <a:off x="468313" y="1052513"/>
            <a:ext cx="8229600" cy="5689600"/>
          </a:xfrm>
        </p:spPr>
        <p:txBody>
          <a:bodyPr/>
          <a:lstStyle/>
          <a:p>
            <a:pPr>
              <a:lnSpc>
                <a:spcPct val="80000"/>
              </a:lnSpc>
              <a:buFont typeface="Arial" charset="0"/>
              <a:buNone/>
            </a:pPr>
            <a:endParaRPr lang="hr-HR" sz="2400" dirty="0" smtClean="0"/>
          </a:p>
          <a:p>
            <a:pPr marL="457200" indent="-457200" algn="just">
              <a:lnSpc>
                <a:spcPct val="80000"/>
              </a:lnSpc>
              <a:buFont typeface="+mj-lt"/>
              <a:buAutoNum type="arabicPeriod"/>
            </a:pPr>
            <a:r>
              <a:rPr lang="hr-HR" sz="2400" b="1" dirty="0" smtClean="0"/>
              <a:t>Stvaranje preduvjeta za pokretanje gospodarskog rasta</a:t>
            </a:r>
          </a:p>
          <a:p>
            <a:pPr marL="457200" indent="-457200" algn="just">
              <a:lnSpc>
                <a:spcPct val="80000"/>
              </a:lnSpc>
              <a:buFont typeface="+mj-lt"/>
              <a:buAutoNum type="arabicPeriod"/>
            </a:pPr>
            <a:r>
              <a:rPr lang="hr-HR" sz="2400" b="1" dirty="0" smtClean="0"/>
              <a:t>Održivost javnih financija u skladu sa Zakonom o fiskalnoj odgovornosti</a:t>
            </a:r>
          </a:p>
          <a:p>
            <a:pPr marL="457200" indent="-457200" algn="just">
              <a:lnSpc>
                <a:spcPct val="80000"/>
              </a:lnSpc>
              <a:buFont typeface="+mj-lt"/>
              <a:buAutoNum type="arabicPeriod"/>
            </a:pPr>
            <a:r>
              <a:rPr lang="hr-HR" sz="2400" b="1" dirty="0" smtClean="0"/>
              <a:t>Zaštita socijalno najosjetljivijih skupina društva</a:t>
            </a:r>
          </a:p>
          <a:p>
            <a:pPr lvl="1" algn="just">
              <a:lnSpc>
                <a:spcPct val="80000"/>
              </a:lnSpc>
            </a:pPr>
            <a:r>
              <a:rPr lang="hr-HR" sz="2000" dirty="0" smtClean="0"/>
              <a:t>Međuovisnost sva tri navedena elementa</a:t>
            </a:r>
          </a:p>
          <a:p>
            <a:pPr algn="just">
              <a:lnSpc>
                <a:spcPct val="80000"/>
              </a:lnSpc>
            </a:pPr>
            <a:r>
              <a:rPr lang="hr-HR" sz="2400" dirty="0" smtClean="0"/>
              <a:t>Poluge koje omogućuju najbrži, najveći i najjednostavniji rast:</a:t>
            </a:r>
          </a:p>
          <a:p>
            <a:pPr marL="914400" lvl="1" indent="-457200" algn="just">
              <a:lnSpc>
                <a:spcPct val="80000"/>
              </a:lnSpc>
              <a:buFont typeface="+mj-lt"/>
              <a:buAutoNum type="arabicPeriod"/>
            </a:pPr>
            <a:r>
              <a:rPr lang="hr-HR" sz="2000" dirty="0" smtClean="0"/>
              <a:t>supstitucija uvoza energije i hrane na unutarnjem tržištu</a:t>
            </a:r>
          </a:p>
          <a:p>
            <a:pPr marL="914400" lvl="1" indent="-457200" algn="just">
              <a:lnSpc>
                <a:spcPct val="80000"/>
              </a:lnSpc>
              <a:buFont typeface="+mj-lt"/>
              <a:buAutoNum type="arabicPeriod"/>
            </a:pPr>
            <a:r>
              <a:rPr lang="hr-HR" sz="2000" dirty="0" smtClean="0"/>
              <a:t>iskorištavanje neiskorištenog kapitala državne imovine, a posebno u područjima turizma i poljoprivrede</a:t>
            </a:r>
          </a:p>
          <a:p>
            <a:pPr marL="914400" lvl="1" indent="-457200" algn="just">
              <a:lnSpc>
                <a:spcPct val="80000"/>
              </a:lnSpc>
              <a:buNone/>
            </a:pPr>
            <a:endParaRPr lang="hr-HR" sz="2000" b="1" dirty="0" smtClean="0"/>
          </a:p>
          <a:p>
            <a:pPr marL="914400" lvl="1" indent="-457200" algn="ctr">
              <a:lnSpc>
                <a:spcPct val="80000"/>
              </a:lnSpc>
              <a:buNone/>
            </a:pPr>
            <a:r>
              <a:rPr lang="hr-HR" sz="2000" b="1" dirty="0" smtClean="0"/>
              <a:t>U svim spomenutim područjima Država ima ulogu pripreme projekata i otvaranja prostora privatnom kapitalu</a:t>
            </a:r>
          </a:p>
          <a:p>
            <a:pPr lvl="1" algn="ctr">
              <a:lnSpc>
                <a:spcPct val="80000"/>
              </a:lnSpc>
              <a:buNone/>
            </a:pPr>
            <a:r>
              <a:rPr lang="hr-HR" sz="2000" b="1" dirty="0" smtClean="0"/>
              <a:t>U prostoru najvećeg investicijskog potencijala (energetici), priprema projekata traje godinama, a minimalno 6 do 18 mjeseci. Danas nije spremno ni 5% potrebnih projekata.</a:t>
            </a:r>
          </a:p>
          <a:p>
            <a:pPr lvl="1" algn="ctr">
              <a:lnSpc>
                <a:spcPct val="80000"/>
              </a:lnSpc>
              <a:buNone/>
            </a:pPr>
            <a:r>
              <a:rPr lang="hr-HR" sz="2000" b="1" dirty="0" smtClean="0"/>
              <a:t>Po završetku faze pripreme projekta ne postoji problem financiranja, a količina projekata osigurava kontinuitet rasta u cijelom mandatu Vlade.</a:t>
            </a:r>
          </a:p>
          <a:p>
            <a:pPr lvl="1" algn="ctr">
              <a:lnSpc>
                <a:spcPct val="80000"/>
              </a:lnSpc>
              <a:buNone/>
            </a:pPr>
            <a:endParaRPr lang="hr-HR" sz="2400" b="1" dirty="0" smtClean="0"/>
          </a:p>
          <a:p>
            <a:pPr lvl="1" algn="ctr">
              <a:lnSpc>
                <a:spcPct val="80000"/>
              </a:lnSpc>
              <a:buNone/>
            </a:pPr>
            <a:endParaRPr lang="hr-HR" sz="2400" b="1" dirty="0" smtClean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981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hr-HR" sz="2800" b="1" dirty="0">
                <a:solidFill>
                  <a:schemeClr val="bg1"/>
                </a:solidFill>
                <a:cs typeface="Arial" charset="0"/>
              </a:rPr>
              <a:t>Na</a:t>
            </a:r>
            <a:r>
              <a:rPr lang="hr-HR" sz="2400" b="1" dirty="0">
                <a:solidFill>
                  <a:schemeClr val="bg1"/>
                </a:solidFill>
                <a:latin typeface="Candara" pitchFamily="34" charset="0"/>
                <a:cs typeface="Arial" charset="0"/>
              </a:rPr>
              <a:t>č</a:t>
            </a:r>
            <a:r>
              <a:rPr lang="hr-HR" sz="2800" b="1" dirty="0">
                <a:solidFill>
                  <a:schemeClr val="bg1"/>
                </a:solidFill>
                <a:cs typeface="Arial" charset="0"/>
              </a:rPr>
              <a:t>ela smjernica za izradu Prora</a:t>
            </a:r>
            <a:r>
              <a:rPr lang="hr-HR" sz="2400" b="1" dirty="0">
                <a:solidFill>
                  <a:schemeClr val="bg1"/>
                </a:solidFill>
                <a:cs typeface="Arial" charset="0"/>
              </a:rPr>
              <a:t>č</a:t>
            </a:r>
            <a:r>
              <a:rPr lang="hr-HR" sz="2800" b="1" dirty="0">
                <a:solidFill>
                  <a:schemeClr val="bg1"/>
                </a:solidFill>
                <a:cs typeface="Arial" charset="0"/>
              </a:rPr>
              <a:t>una RH za 2012. godinu</a:t>
            </a:r>
          </a:p>
        </p:txBody>
      </p:sp>
      <p:sp>
        <p:nvSpPr>
          <p:cNvPr id="5" name="Slide Number Placeholder 14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6B573781-0AC3-45DD-A2DC-004E5D1B7843}" type="slidenum">
              <a:rPr lang="af-ZA" sz="1200">
                <a:solidFill>
                  <a:schemeClr val="accent2"/>
                </a:solidFill>
                <a:latin typeface="Calibri" pitchFamily="34" charset="0"/>
              </a:rPr>
              <a:pPr algn="r"/>
              <a:t>2</a:t>
            </a:fld>
            <a:endParaRPr lang="af-ZA" sz="1200" dirty="0">
              <a:solidFill>
                <a:schemeClr val="accent2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 idx="4294967295"/>
          </p:nvPr>
        </p:nvSpPr>
        <p:spPr>
          <a:xfrm>
            <a:off x="468313" y="404813"/>
            <a:ext cx="8229600" cy="563562"/>
          </a:xfrm>
        </p:spPr>
        <p:txBody>
          <a:bodyPr rtlCol="0"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hr-HR" sz="3200" smtClean="0"/>
              <a:t>Potencijal privatnog sektora</a:t>
            </a:r>
            <a:endParaRPr lang="af-ZA" sz="3200" smtClean="0"/>
          </a:p>
        </p:txBody>
      </p:sp>
      <p:sp>
        <p:nvSpPr>
          <p:cNvPr id="48131" name="Content Placeholder 2"/>
          <p:cNvSpPr>
            <a:spLocks noGrp="1"/>
          </p:cNvSpPr>
          <p:nvPr>
            <p:ph idx="4294967295"/>
          </p:nvPr>
        </p:nvSpPr>
        <p:spPr>
          <a:xfrm>
            <a:off x="395288" y="1124744"/>
            <a:ext cx="8229600" cy="5544616"/>
          </a:xfrm>
        </p:spPr>
        <p:txBody>
          <a:bodyPr/>
          <a:lstStyle/>
          <a:p>
            <a:pPr algn="just"/>
            <a:r>
              <a:rPr lang="hr-HR" sz="2400" dirty="0" smtClean="0"/>
              <a:t>Potencijal privatnog sektora u posljednjih nekoliko godina nije u potpunosti iskorišten, stoga Vlada treba što prije stvoriti preduvjete za pokretanje investicija u privatnom sektoru:</a:t>
            </a:r>
          </a:p>
          <a:p>
            <a:pPr lvl="1" algn="just"/>
            <a:r>
              <a:rPr lang="hr-HR" sz="1800" dirty="0" smtClean="0"/>
              <a:t>Strukturnim reformama s ciljem oživljavanja poduzetničke klime i kompetitivnog okruženja (samo u 2012. godini država je prepustila preko 3 milijarde kuna gospodarstvu kao poticaj)</a:t>
            </a:r>
          </a:p>
          <a:p>
            <a:pPr lvl="1" algn="just"/>
            <a:r>
              <a:rPr lang="hr-HR" sz="1800" dirty="0" smtClean="0"/>
              <a:t>Razvojem poduzetničke infrastrukture</a:t>
            </a:r>
          </a:p>
          <a:p>
            <a:pPr lvl="1" algn="just"/>
            <a:r>
              <a:rPr lang="hr-HR" sz="1800" dirty="0" smtClean="0"/>
              <a:t>Kreiranjem institucionalnih preduvjeta za efikasnu implementaciju međunarodnih investicijskih projekata</a:t>
            </a:r>
            <a:endParaRPr lang="af-ZA" sz="1800" dirty="0" smtClean="0"/>
          </a:p>
          <a:p>
            <a:pPr lvl="1" algn="just"/>
            <a:r>
              <a:rPr lang="hr-HR" sz="1800" dirty="0" smtClean="0"/>
              <a:t>Smanjenje administrativnih barijera za realizaciju investicijskih projekata</a:t>
            </a:r>
          </a:p>
          <a:p>
            <a:pPr lvl="1" algn="just"/>
            <a:r>
              <a:rPr lang="hr-HR" sz="1800" dirty="0" smtClean="0"/>
              <a:t>Osiguravanjem nesmetane provedbe započetih investicijskih projekata </a:t>
            </a:r>
          </a:p>
          <a:p>
            <a:pPr lvl="1" algn="just"/>
            <a:r>
              <a:rPr lang="hr-HR" sz="1800" dirty="0" smtClean="0"/>
              <a:t>Podupiranjem poduzetnika prilikom aplikacije za financiranje projekata iz fondova EU i od strane razvojnih banaka</a:t>
            </a:r>
          </a:p>
          <a:p>
            <a:pPr lvl="1" algn="just"/>
            <a:endParaRPr lang="hr-HR" sz="1800" dirty="0" smtClean="0"/>
          </a:p>
          <a:p>
            <a:pPr lvl="1" algn="ctr">
              <a:buNone/>
            </a:pPr>
            <a:r>
              <a:rPr lang="hr-HR" sz="2000" b="1" dirty="0" smtClean="0"/>
              <a:t>Snažno povećanje razine poduzetničkog optimizma može nadoknaditi moguću razliku do maksimalne realizacije javnog sektora do razine  400 milijuna eura</a:t>
            </a:r>
          </a:p>
          <a:p>
            <a:pPr lvl="1"/>
            <a:endParaRPr lang="hr-HR" sz="20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981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hr-HR" sz="2800" b="1">
                <a:solidFill>
                  <a:srgbClr val="FFFFFF"/>
                </a:solidFill>
                <a:cs typeface="Arial" charset="0"/>
              </a:rPr>
              <a:t>Potencijal privatnog sektora</a:t>
            </a:r>
          </a:p>
        </p:txBody>
      </p:sp>
      <p:sp>
        <p:nvSpPr>
          <p:cNvPr id="7" name="Slide Number Placeholder 14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6B573781-0AC3-45DD-A2DC-004E5D1B7843}" type="slidenum">
              <a:rPr lang="af-ZA" sz="1200">
                <a:solidFill>
                  <a:schemeClr val="accent2"/>
                </a:solidFill>
                <a:latin typeface="Calibri" pitchFamily="34" charset="0"/>
              </a:rPr>
              <a:pPr algn="r"/>
              <a:t>20</a:t>
            </a:fld>
            <a:endParaRPr lang="af-ZA" sz="1200" dirty="0">
              <a:solidFill>
                <a:schemeClr val="accent2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hr-HR" dirty="0" smtClean="0"/>
          </a:p>
          <a:p>
            <a:pPr algn="ctr">
              <a:buNone/>
            </a:pPr>
            <a:r>
              <a:rPr lang="hr-HR" dirty="0" smtClean="0"/>
              <a:t>Hrvatska ima znanje, potencijal i priliku fokusiranim pristupom u javnom sektoru te kreiranjem poticajnog okruženja za privatni sektor, u kratkom vremenskom roku, napraviti značajan iskorak prema ekonomskom napretku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981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hr-HR" sz="2800" b="1" dirty="0" smtClean="0">
                <a:solidFill>
                  <a:srgbClr val="FFFFFF"/>
                </a:solidFill>
                <a:cs typeface="Arial" charset="0"/>
              </a:rPr>
              <a:t>Zahvaljujem na pozornosti</a:t>
            </a:r>
            <a:endParaRPr lang="hr-HR" sz="2800" b="1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" name="Slide Number Placeholder 14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6B573781-0AC3-45DD-A2DC-004E5D1B7843}" type="slidenum">
              <a:rPr lang="af-ZA" sz="1200">
                <a:solidFill>
                  <a:schemeClr val="accent2"/>
                </a:solidFill>
                <a:latin typeface="Calibri" pitchFamily="34" charset="0"/>
              </a:rPr>
              <a:pPr algn="r"/>
              <a:t>21</a:t>
            </a:fld>
            <a:endParaRPr lang="af-ZA" sz="1200" dirty="0">
              <a:solidFill>
                <a:schemeClr val="accent2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>
          <a:xfrm>
            <a:off x="457200" y="396875"/>
            <a:ext cx="8229600" cy="563563"/>
          </a:xfrm>
        </p:spPr>
        <p:txBody>
          <a:bodyPr rtlCol="0"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hr-HR" sz="3200" dirty="0" smtClean="0"/>
              <a:t>Zadaci</a:t>
            </a:r>
            <a:endParaRPr lang="af-ZA" sz="3200" dirty="0" smtClean="0"/>
          </a:p>
        </p:txBody>
      </p:sp>
      <p:sp>
        <p:nvSpPr>
          <p:cNvPr id="41987" name="Content Placeholder 2"/>
          <p:cNvSpPr>
            <a:spLocks noGrp="1"/>
          </p:cNvSpPr>
          <p:nvPr>
            <p:ph idx="4294967295"/>
          </p:nvPr>
        </p:nvSpPr>
        <p:spPr>
          <a:xfrm>
            <a:off x="4500563" y="1643063"/>
            <a:ext cx="3970337" cy="4594225"/>
          </a:xfrm>
        </p:spPr>
        <p:txBody>
          <a:bodyPr/>
          <a:lstStyle/>
          <a:p>
            <a:pPr lvl="0">
              <a:spcBef>
                <a:spcPts val="1200"/>
              </a:spcBef>
            </a:pPr>
            <a:endParaRPr lang="hr-HR" sz="2000" dirty="0" smtClean="0">
              <a:solidFill>
                <a:prstClr val="black"/>
              </a:solidFill>
            </a:endParaRPr>
          </a:p>
          <a:p>
            <a:pPr lvl="0">
              <a:spcBef>
                <a:spcPts val="1200"/>
              </a:spcBef>
            </a:pPr>
            <a:r>
              <a:rPr lang="hr-HR" sz="2000" dirty="0" smtClean="0">
                <a:solidFill>
                  <a:prstClr val="black"/>
                </a:solidFill>
              </a:rPr>
              <a:t>Hrvatska uvozi 6 </a:t>
            </a:r>
            <a:r>
              <a:rPr lang="hr-HR" sz="2000" dirty="0" smtClean="0">
                <a:solidFill>
                  <a:prstClr val="black"/>
                </a:solidFill>
              </a:rPr>
              <a:t>TWh (400 mil eura) električne energije</a:t>
            </a:r>
          </a:p>
          <a:p>
            <a:pPr lvl="0"/>
            <a:endParaRPr lang="hr-HR" sz="2000" dirty="0" smtClean="0">
              <a:solidFill>
                <a:prstClr val="black"/>
              </a:solidFill>
            </a:endParaRPr>
          </a:p>
          <a:p>
            <a:pPr lvl="0"/>
            <a:r>
              <a:rPr lang="hr-HR" sz="2000" dirty="0" smtClean="0">
                <a:solidFill>
                  <a:prstClr val="black"/>
                </a:solidFill>
              </a:rPr>
              <a:t>Dugoročno, s obzirom na činjenicu da susjedne zemlje bilježe značajan deficit elektroenergetske bilance, postoji potencijal za dodatno unaprjeđenje elektroenergetske bilance RH  kroz izvoz električne energije u zemlje regije</a:t>
            </a:r>
            <a:endParaRPr lang="hr-HR" sz="2000" dirty="0" smtClean="0"/>
          </a:p>
          <a:p>
            <a:endParaRPr lang="hr-HR" sz="2400" dirty="0" smtClean="0"/>
          </a:p>
          <a:p>
            <a:endParaRPr lang="hr-HR" sz="2400" dirty="0" smtClean="0"/>
          </a:p>
        </p:txBody>
      </p:sp>
      <p:sp>
        <p:nvSpPr>
          <p:cNvPr id="41988" name="Slide Number Placeholder 5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B69093FD-70F4-4733-B752-CF90CABB347D}" type="slidenum">
              <a:rPr lang="af-ZA" sz="1200">
                <a:solidFill>
                  <a:srgbClr val="898989"/>
                </a:solidFill>
                <a:latin typeface="Calibri" pitchFamily="34" charset="0"/>
              </a:rPr>
              <a:pPr algn="r"/>
              <a:t>3</a:t>
            </a:fld>
            <a:endParaRPr lang="af-ZA" sz="120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981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68313" y="115888"/>
            <a:ext cx="8229600" cy="792162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hr-HR" sz="2800" b="1" dirty="0">
                <a:solidFill>
                  <a:schemeClr val="bg1"/>
                </a:solidFill>
                <a:latin typeface="Calibri" pitchFamily="34" charset="0"/>
              </a:rPr>
              <a:t>Energetika - stanje</a:t>
            </a:r>
            <a:endParaRPr lang="af-ZA" sz="28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900113" y="1773238"/>
          <a:ext cx="2952328" cy="43204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38334"/>
                <a:gridCol w="1213994"/>
              </a:tblGrid>
              <a:tr h="332345">
                <a:tc>
                  <a:txBody>
                    <a:bodyPr/>
                    <a:lstStyle/>
                    <a:p>
                      <a:pPr algn="l" fontAlgn="b"/>
                      <a:r>
                        <a:rPr lang="hr-HR" sz="1600" b="1" u="none" strike="noStrike" dirty="0">
                          <a:effectLst/>
                        </a:rPr>
                        <a:t>Neto uvoznici</a:t>
                      </a:r>
                      <a:endParaRPr lang="hr-H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1" u="none" strike="noStrike" dirty="0">
                          <a:effectLst/>
                        </a:rPr>
                        <a:t>TWh</a:t>
                      </a:r>
                      <a:endParaRPr lang="hr-H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32345">
                <a:tc>
                  <a:txBody>
                    <a:bodyPr/>
                    <a:lstStyle/>
                    <a:p>
                      <a:pPr algn="l" fontAlgn="b"/>
                      <a:r>
                        <a:rPr lang="hr-HR" sz="1600" u="none" strike="noStrike" dirty="0">
                          <a:effectLst/>
                        </a:rPr>
                        <a:t>Italija</a:t>
                      </a:r>
                      <a:endParaRPr lang="hr-H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u="none" strike="noStrike" dirty="0">
                          <a:effectLst/>
                        </a:rPr>
                        <a:t>45</a:t>
                      </a:r>
                      <a:endParaRPr lang="hr-H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432000" marT="9525" marB="0" anchor="ctr"/>
                </a:tc>
              </a:tr>
              <a:tr h="332345">
                <a:tc>
                  <a:txBody>
                    <a:bodyPr/>
                    <a:lstStyle/>
                    <a:p>
                      <a:pPr algn="l" fontAlgn="b"/>
                      <a:r>
                        <a:rPr lang="hr-HR" sz="1600" u="none" strike="noStrike" dirty="0">
                          <a:effectLst/>
                        </a:rPr>
                        <a:t>Brazil</a:t>
                      </a:r>
                      <a:endParaRPr lang="hr-H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u="none" strike="noStrike" dirty="0">
                          <a:effectLst/>
                        </a:rPr>
                        <a:t>40</a:t>
                      </a:r>
                      <a:endParaRPr lang="hr-H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432000" marT="9525" marB="0" anchor="ctr"/>
                </a:tc>
              </a:tr>
              <a:tr h="332345">
                <a:tc>
                  <a:txBody>
                    <a:bodyPr/>
                    <a:lstStyle/>
                    <a:p>
                      <a:pPr algn="l" fontAlgn="b"/>
                      <a:r>
                        <a:rPr lang="hr-HR" sz="1600" u="none" strike="noStrike" dirty="0">
                          <a:effectLst/>
                        </a:rPr>
                        <a:t>SAD</a:t>
                      </a:r>
                      <a:endParaRPr lang="hr-H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u="none" strike="noStrike" dirty="0">
                          <a:effectLst/>
                        </a:rPr>
                        <a:t>34</a:t>
                      </a:r>
                      <a:endParaRPr lang="hr-H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432000" marT="9525" marB="0" anchor="ctr"/>
                </a:tc>
              </a:tr>
              <a:tr h="332345">
                <a:tc>
                  <a:txBody>
                    <a:bodyPr/>
                    <a:lstStyle/>
                    <a:p>
                      <a:pPr algn="l" fontAlgn="b"/>
                      <a:r>
                        <a:rPr lang="hr-HR" sz="1600" u="none" strike="noStrike" dirty="0">
                          <a:effectLst/>
                        </a:rPr>
                        <a:t>Finska</a:t>
                      </a:r>
                      <a:endParaRPr lang="hr-H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u="none" strike="noStrike" dirty="0">
                          <a:effectLst/>
                        </a:rPr>
                        <a:t>12</a:t>
                      </a:r>
                      <a:endParaRPr lang="hr-H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432000" marT="9525" marB="0" anchor="ctr"/>
                </a:tc>
              </a:tr>
              <a:tr h="332345">
                <a:tc>
                  <a:txBody>
                    <a:bodyPr/>
                    <a:lstStyle/>
                    <a:p>
                      <a:pPr algn="l" fontAlgn="b"/>
                      <a:r>
                        <a:rPr lang="hr-HR" sz="1600" u="none" strike="noStrike" dirty="0">
                          <a:effectLst/>
                        </a:rPr>
                        <a:t>Indija</a:t>
                      </a:r>
                      <a:endParaRPr lang="hr-H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u="none" strike="noStrike" dirty="0">
                          <a:effectLst/>
                        </a:rPr>
                        <a:t>10</a:t>
                      </a:r>
                      <a:endParaRPr lang="hr-H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432000" marT="9525" marB="0" anchor="ctr"/>
                </a:tc>
              </a:tr>
              <a:tr h="332345">
                <a:tc>
                  <a:txBody>
                    <a:bodyPr/>
                    <a:lstStyle/>
                    <a:p>
                      <a:pPr algn="l" fontAlgn="b"/>
                      <a:r>
                        <a:rPr lang="hr-HR" sz="1600" u="none" strike="noStrike" dirty="0">
                          <a:effectLst/>
                        </a:rPr>
                        <a:t>Hong Kong (Kina)</a:t>
                      </a:r>
                      <a:endParaRPr lang="hr-H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u="none" strike="noStrike" dirty="0">
                          <a:effectLst/>
                        </a:rPr>
                        <a:t>8</a:t>
                      </a:r>
                      <a:endParaRPr lang="hr-H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432000" marT="9525" marB="0" anchor="ctr"/>
                </a:tc>
              </a:tr>
              <a:tr h="332345">
                <a:tc>
                  <a:txBody>
                    <a:bodyPr/>
                    <a:lstStyle/>
                    <a:p>
                      <a:pPr algn="l" fontAlgn="b"/>
                      <a:r>
                        <a:rPr lang="hr-HR" sz="1600" u="none" strike="noStrike" dirty="0">
                          <a:effectLst/>
                        </a:rPr>
                        <a:t>Argentina</a:t>
                      </a:r>
                      <a:endParaRPr lang="hr-H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u="none" strike="noStrike" dirty="0">
                          <a:effectLst/>
                        </a:rPr>
                        <a:t>6</a:t>
                      </a:r>
                      <a:endParaRPr lang="hr-H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432000" marT="9525" marB="0" anchor="ctr"/>
                </a:tc>
              </a:tr>
              <a:tr h="332345">
                <a:tc>
                  <a:txBody>
                    <a:bodyPr/>
                    <a:lstStyle/>
                    <a:p>
                      <a:pPr algn="l" fontAlgn="b"/>
                      <a:r>
                        <a:rPr lang="hr-HR" sz="1600" b="1" u="none" strike="noStrike" dirty="0">
                          <a:effectLst/>
                        </a:rPr>
                        <a:t>Hrvatska</a:t>
                      </a:r>
                      <a:endParaRPr lang="hr-H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1" u="none" strike="noStrike" dirty="0">
                          <a:effectLst/>
                        </a:rPr>
                        <a:t>6</a:t>
                      </a:r>
                      <a:endParaRPr lang="hr-H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432000" marT="9525" marB="0" anchor="ctr"/>
                </a:tc>
              </a:tr>
              <a:tr h="332345">
                <a:tc>
                  <a:txBody>
                    <a:bodyPr/>
                    <a:lstStyle/>
                    <a:p>
                      <a:pPr algn="l" fontAlgn="b"/>
                      <a:r>
                        <a:rPr lang="hr-HR" sz="1600" u="none" strike="noStrike" dirty="0">
                          <a:effectLst/>
                        </a:rPr>
                        <a:t>Irak</a:t>
                      </a:r>
                      <a:endParaRPr lang="hr-H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u="none" strike="noStrike" dirty="0">
                          <a:effectLst/>
                        </a:rPr>
                        <a:t>6</a:t>
                      </a:r>
                      <a:endParaRPr lang="hr-H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432000" marT="9525" marB="0" anchor="ctr"/>
                </a:tc>
              </a:tr>
              <a:tr h="332345">
                <a:tc>
                  <a:txBody>
                    <a:bodyPr/>
                    <a:lstStyle/>
                    <a:p>
                      <a:pPr algn="l" fontAlgn="b"/>
                      <a:r>
                        <a:rPr lang="vi-VN" sz="1600" u="none" strike="noStrike" dirty="0">
                          <a:effectLst/>
                        </a:rPr>
                        <a:t>Mađarska</a:t>
                      </a:r>
                      <a:endParaRPr lang="vi-V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u="none" strike="noStrike" dirty="0">
                          <a:effectLst/>
                        </a:rPr>
                        <a:t>6</a:t>
                      </a:r>
                      <a:endParaRPr lang="hr-H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432000" marT="9525" marB="0" anchor="ctr"/>
                </a:tc>
              </a:tr>
              <a:tr h="332345">
                <a:tc>
                  <a:txBody>
                    <a:bodyPr/>
                    <a:lstStyle/>
                    <a:p>
                      <a:pPr algn="l" fontAlgn="b"/>
                      <a:r>
                        <a:rPr lang="hr-HR" sz="1600" u="none" strike="noStrike" dirty="0">
                          <a:effectLst/>
                        </a:rPr>
                        <a:t>Ostali</a:t>
                      </a:r>
                      <a:endParaRPr lang="hr-H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u="none" strike="noStrike" dirty="0">
                          <a:effectLst/>
                        </a:rPr>
                        <a:t>68</a:t>
                      </a:r>
                      <a:endParaRPr lang="hr-H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432000" marT="9525" marB="0" anchor="ctr"/>
                </a:tc>
              </a:tr>
              <a:tr h="332345">
                <a:tc>
                  <a:txBody>
                    <a:bodyPr/>
                    <a:lstStyle/>
                    <a:p>
                      <a:pPr algn="l" fontAlgn="b"/>
                      <a:r>
                        <a:rPr lang="hr-HR" sz="1600" b="1" u="none" strike="noStrike" dirty="0">
                          <a:effectLst/>
                        </a:rPr>
                        <a:t>Ukupno</a:t>
                      </a:r>
                      <a:endParaRPr lang="hr-H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600" b="1" u="none" strike="noStrike" dirty="0">
                          <a:effectLst/>
                        </a:rPr>
                        <a:t>241</a:t>
                      </a:r>
                      <a:endParaRPr lang="hr-H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432000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/>
          </p:cNvSpPr>
          <p:nvPr>
            <p:ph type="body" sz="half" idx="1"/>
          </p:nvPr>
        </p:nvSpPr>
        <p:spPr>
          <a:xfrm>
            <a:off x="467544" y="404664"/>
            <a:ext cx="8229600" cy="2376488"/>
          </a:xfrm>
        </p:spPr>
        <p:txBody>
          <a:bodyPr/>
          <a:lstStyle/>
          <a:p>
            <a:pPr>
              <a:buFont typeface="Arial" charset="0"/>
              <a:buNone/>
            </a:pPr>
            <a:endParaRPr lang="hr-HR" sz="2000" dirty="0" smtClean="0"/>
          </a:p>
          <a:p>
            <a:pPr algn="just"/>
            <a:r>
              <a:rPr lang="hr-HR" sz="2000" dirty="0" smtClean="0"/>
              <a:t>U trenutku formiranja Vlade, koji koincidira s prijetnjom nastanka novog recesijskog vala, te u roku od maksimalno 9 mjeseci, Vlada ima zadatak ostvariti rast u fiksnom kapitalu od </a:t>
            </a:r>
            <a:r>
              <a:rPr lang="hr-HR" sz="2000" b="1" dirty="0" smtClean="0"/>
              <a:t>7,4%</a:t>
            </a:r>
            <a:r>
              <a:rPr lang="hr-HR" sz="2000" dirty="0" smtClean="0"/>
              <a:t> i nadoknadu predviđenog pada od </a:t>
            </a:r>
            <a:r>
              <a:rPr lang="hr-HR" sz="2000" b="1" dirty="0" smtClean="0"/>
              <a:t>2%</a:t>
            </a:r>
            <a:r>
              <a:rPr lang="hr-HR" sz="2000" dirty="0" smtClean="0"/>
              <a:t> u 2012. godini </a:t>
            </a:r>
            <a:r>
              <a:rPr lang="hr-HR" sz="2000" i="1" dirty="0" smtClean="0"/>
              <a:t>(prema projekcijama Ekonomskog instituta – EIZ),</a:t>
            </a:r>
            <a:r>
              <a:rPr lang="hr-HR" sz="2000" dirty="0" smtClean="0"/>
              <a:t> </a:t>
            </a:r>
            <a:r>
              <a:rPr lang="hr-HR" sz="2000" b="1" u="sng" dirty="0" smtClean="0"/>
              <a:t>što kumulativno predstavlja zadatak realizacije rasta na razini od 9,4%</a:t>
            </a:r>
          </a:p>
          <a:p>
            <a:endParaRPr lang="hr-HR" sz="2000" b="1" u="sng" dirty="0" smtClean="0"/>
          </a:p>
        </p:txBody>
      </p:sp>
      <p:graphicFrame>
        <p:nvGraphicFramePr>
          <p:cNvPr id="34894" name="Group 78"/>
          <p:cNvGraphicFramePr>
            <a:graphicFrameLocks noGrp="1"/>
          </p:cNvGraphicFramePr>
          <p:nvPr>
            <p:ph sz="half" idx="2"/>
          </p:nvPr>
        </p:nvGraphicFramePr>
        <p:xfrm>
          <a:off x="827584" y="2708920"/>
          <a:ext cx="7776862" cy="3744416"/>
        </p:xfrm>
        <a:graphic>
          <a:graphicData uri="http://schemas.openxmlformats.org/drawingml/2006/table">
            <a:tbl>
              <a:tblPr/>
              <a:tblGrid>
                <a:gridCol w="2664296"/>
                <a:gridCol w="650432"/>
                <a:gridCol w="573703"/>
                <a:gridCol w="648073"/>
                <a:gridCol w="648071"/>
                <a:gridCol w="566382"/>
                <a:gridCol w="729763"/>
                <a:gridCol w="577273"/>
                <a:gridCol w="718869"/>
              </a:tblGrid>
              <a:tr h="20746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hr-HR" sz="900" b="1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 b="1" dirty="0">
                          <a:latin typeface="Calibri"/>
                          <a:ea typeface="Calibri"/>
                          <a:cs typeface="Calibri"/>
                        </a:rPr>
                        <a:t>2011.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 b="1" dirty="0">
                          <a:latin typeface="Calibri"/>
                          <a:ea typeface="Calibri"/>
                          <a:cs typeface="Calibri"/>
                        </a:rPr>
                        <a:t>2012.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 b="1" dirty="0">
                          <a:latin typeface="Calibri"/>
                          <a:ea typeface="Calibri"/>
                          <a:cs typeface="Calibri"/>
                        </a:rPr>
                        <a:t>2013.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 b="1" dirty="0" smtClean="0">
                          <a:latin typeface="Calibri"/>
                          <a:ea typeface="Calibri"/>
                          <a:cs typeface="Calibri"/>
                        </a:rPr>
                        <a:t>2014.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0961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hr-HR" sz="900" b="1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107950" marR="3619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 smtClean="0">
                          <a:latin typeface="Calibri"/>
                          <a:ea typeface="Calibri"/>
                          <a:cs typeface="Calibri"/>
                        </a:rPr>
                        <a:t>EIZ</a:t>
                      </a: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*</a:t>
                      </a:r>
                    </a:p>
                  </a:txBody>
                  <a:tcPr marL="9525" marR="323850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VRH**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 smtClean="0">
                          <a:latin typeface="Calibri"/>
                          <a:ea typeface="Calibri"/>
                          <a:cs typeface="Calibri"/>
                        </a:rPr>
                        <a:t> EIZ</a:t>
                      </a: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*</a:t>
                      </a:r>
                    </a:p>
                  </a:txBody>
                  <a:tcPr marL="9525" marR="323850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VRH**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 smtClean="0">
                          <a:latin typeface="Calibri"/>
                          <a:ea typeface="Calibri"/>
                          <a:cs typeface="Calibri"/>
                        </a:rPr>
                        <a:t>EIZ</a:t>
                      </a: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*</a:t>
                      </a:r>
                    </a:p>
                  </a:txBody>
                  <a:tcPr marL="9525" marR="323850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VRH**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EIZ*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VRH**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28107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 b="1" dirty="0" smtClean="0">
                          <a:latin typeface="Calibri"/>
                          <a:ea typeface="Calibri"/>
                          <a:cs typeface="Calibri"/>
                        </a:rPr>
                        <a:t>Realni rast BDP-a (% promjene)</a:t>
                      </a:r>
                      <a:endParaRPr lang="hr-HR" sz="900" b="1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107950" marR="3619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0,2</a:t>
                      </a:r>
                    </a:p>
                  </a:txBody>
                  <a:tcPr marL="9525" marR="323850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0,4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-0,3</a:t>
                      </a:r>
                    </a:p>
                  </a:txBody>
                  <a:tcPr marL="9525" marR="323850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0,8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1,0</a:t>
                      </a:r>
                    </a:p>
                  </a:txBody>
                  <a:tcPr marL="9525" marR="323850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1,5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>
                          <a:latin typeface="Calibri"/>
                          <a:ea typeface="Calibri"/>
                          <a:cs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2,5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27947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 b="1" dirty="0" smtClean="0">
                          <a:latin typeface="Calibri"/>
                          <a:ea typeface="Calibri"/>
                          <a:cs typeface="Calibri"/>
                        </a:rPr>
                        <a:t>Realna osobna potrošnja (% promjene)</a:t>
                      </a:r>
                      <a:endParaRPr lang="hr-HR" sz="900" b="1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107950" marR="3619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0,3</a:t>
                      </a:r>
                    </a:p>
                  </a:txBody>
                  <a:tcPr marL="9525" marR="323850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0,3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-0,3</a:t>
                      </a:r>
                    </a:p>
                  </a:txBody>
                  <a:tcPr marL="9525" marR="323850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-0,3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0,7</a:t>
                      </a:r>
                    </a:p>
                  </a:txBody>
                  <a:tcPr marL="9525" marR="323850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>
                          <a:latin typeface="Calibri"/>
                          <a:ea typeface="Calibri"/>
                          <a:cs typeface="Calibri"/>
                        </a:rPr>
                        <a:t>0,7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>
                          <a:latin typeface="Calibri"/>
                          <a:ea typeface="Calibri"/>
                          <a:cs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1,3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28107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 b="1" smtClean="0">
                          <a:latin typeface="Calibri"/>
                          <a:ea typeface="Calibri"/>
                          <a:cs typeface="Calibri"/>
                        </a:rPr>
                        <a:t>Realna državna potrošnja (% promjene)</a:t>
                      </a:r>
                      <a:endParaRPr lang="hr-HR" sz="900" b="1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107950" marR="3619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0,1</a:t>
                      </a:r>
                    </a:p>
                  </a:txBody>
                  <a:tcPr marL="9525" marR="323850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-0,1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-1,4</a:t>
                      </a:r>
                    </a:p>
                  </a:txBody>
                  <a:tcPr marL="9525" marR="323850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-2,4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-0,3</a:t>
                      </a:r>
                    </a:p>
                  </a:txBody>
                  <a:tcPr marL="9525" marR="323850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-2,0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>
                          <a:latin typeface="Calibri"/>
                          <a:ea typeface="Calibri"/>
                          <a:cs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-0,8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0961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 b="1" dirty="0" smtClean="0">
                          <a:latin typeface="Calibri"/>
                          <a:ea typeface="Calibri"/>
                          <a:cs typeface="Calibri"/>
                        </a:rPr>
                        <a:t>Realne investicije (% promjene)</a:t>
                      </a:r>
                      <a:endParaRPr lang="hr-HR" sz="900" b="1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107950" marR="3619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u="sng" dirty="0">
                          <a:latin typeface="Calibri"/>
                          <a:ea typeface="Calibri"/>
                          <a:cs typeface="Calibri"/>
                        </a:rPr>
                        <a:t>-7,5</a:t>
                      </a:r>
                    </a:p>
                  </a:txBody>
                  <a:tcPr marL="9525" marR="323850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u="sng" dirty="0">
                          <a:latin typeface="Calibri"/>
                          <a:ea typeface="Calibri"/>
                          <a:cs typeface="Calibri"/>
                        </a:rPr>
                        <a:t>-7,3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u="sng" dirty="0">
                          <a:latin typeface="Calibri"/>
                          <a:ea typeface="Calibri"/>
                          <a:cs typeface="Calibri"/>
                        </a:rPr>
                        <a:t>-2,0</a:t>
                      </a:r>
                    </a:p>
                  </a:txBody>
                  <a:tcPr marL="9525" marR="323850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u="sng" dirty="0">
                          <a:latin typeface="Calibri"/>
                          <a:ea typeface="Calibri"/>
                          <a:cs typeface="Calibri"/>
                        </a:rPr>
                        <a:t>7,4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u="sng" dirty="0">
                          <a:latin typeface="Calibri"/>
                          <a:ea typeface="Calibri"/>
                          <a:cs typeface="Calibri"/>
                        </a:rPr>
                        <a:t>2,5</a:t>
                      </a:r>
                    </a:p>
                  </a:txBody>
                  <a:tcPr marL="9525" marR="323850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u="sng" dirty="0">
                          <a:latin typeface="Calibri"/>
                          <a:ea typeface="Calibri"/>
                          <a:cs typeface="Calibri"/>
                        </a:rPr>
                        <a:t>3,2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u="none" dirty="0">
                          <a:latin typeface="Calibri"/>
                          <a:ea typeface="Calibri"/>
                          <a:cs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u="sng" dirty="0">
                          <a:latin typeface="Calibri"/>
                          <a:ea typeface="Calibri"/>
                          <a:cs typeface="Calibri"/>
                        </a:rPr>
                        <a:t>4,6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29877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 b="1" smtClean="0">
                          <a:latin typeface="Calibri"/>
                          <a:ea typeface="Calibri"/>
                          <a:cs typeface="Calibri"/>
                        </a:rPr>
                        <a:t>Izvoz roba i usluga (konstantne cijene, % promjene)</a:t>
                      </a:r>
                      <a:endParaRPr lang="hr-HR" sz="900" b="1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107950" marR="3619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-2,6</a:t>
                      </a:r>
                    </a:p>
                  </a:txBody>
                  <a:tcPr marL="9525" marR="323850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-1,7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1,3</a:t>
                      </a:r>
                    </a:p>
                  </a:txBody>
                  <a:tcPr marL="9525" marR="323850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1,1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1,6</a:t>
                      </a:r>
                    </a:p>
                  </a:txBody>
                  <a:tcPr marL="9525" marR="323850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3,8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4,8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29877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 b="1" smtClean="0">
                          <a:latin typeface="Calibri"/>
                          <a:ea typeface="Calibri"/>
                          <a:cs typeface="Calibri"/>
                        </a:rPr>
                        <a:t>Uvoz roba i usluga (konstantne cijene, % promjene)</a:t>
                      </a:r>
                      <a:endParaRPr lang="hr-HR" sz="900" b="1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107950" marR="3619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-6,5</a:t>
                      </a:r>
                    </a:p>
                  </a:txBody>
                  <a:tcPr marL="9525" marR="323850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-5,4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0,9</a:t>
                      </a:r>
                    </a:p>
                  </a:txBody>
                  <a:tcPr marL="9525" marR="323850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1,5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1,1</a:t>
                      </a:r>
                    </a:p>
                  </a:txBody>
                  <a:tcPr marL="9525" marR="323850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2,1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3,2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27947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 b="1" smtClean="0">
                          <a:latin typeface="Calibri"/>
                          <a:ea typeface="Calibri"/>
                          <a:cs typeface="Calibri"/>
                        </a:rPr>
                        <a:t>Tekuća bilanca (% BDP-a)</a:t>
                      </a:r>
                      <a:endParaRPr lang="hr-HR" sz="900" b="1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107950" marR="3619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0,2</a:t>
                      </a:r>
                    </a:p>
                  </a:txBody>
                  <a:tcPr marL="9525" marR="323850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hr-HR" sz="1000" b="1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0,6</a:t>
                      </a:r>
                    </a:p>
                  </a:txBody>
                  <a:tcPr marL="9525" marR="323850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hr-HR" sz="1000" b="1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1,0</a:t>
                      </a:r>
                    </a:p>
                  </a:txBody>
                  <a:tcPr marL="9525" marR="323850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hr-HR" sz="1000" b="1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hr-HR" sz="1000" b="1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28107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 b="1" smtClean="0">
                          <a:latin typeface="Calibri"/>
                          <a:ea typeface="Calibri"/>
                          <a:cs typeface="Calibri"/>
                        </a:rPr>
                        <a:t>Potrošačke cijene (% promjene)</a:t>
                      </a:r>
                      <a:endParaRPr lang="hr-HR" sz="900" b="1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107950" marR="3619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2,3</a:t>
                      </a:r>
                    </a:p>
                  </a:txBody>
                  <a:tcPr marL="9525" marR="323850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>
                          <a:latin typeface="Calibri"/>
                          <a:ea typeface="Calibri"/>
                          <a:cs typeface="Calibri"/>
                        </a:rPr>
                        <a:t>2,3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2,6</a:t>
                      </a:r>
                    </a:p>
                  </a:txBody>
                  <a:tcPr marL="9525" marR="323850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>
                          <a:latin typeface="Calibri"/>
                          <a:ea typeface="Calibri"/>
                          <a:cs typeface="Calibri"/>
                        </a:rPr>
                        <a:t>2,4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2,7</a:t>
                      </a:r>
                    </a:p>
                  </a:txBody>
                  <a:tcPr marL="9525" marR="323850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2,5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2,4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0961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 b="1" smtClean="0">
                          <a:latin typeface="Calibri"/>
                          <a:ea typeface="Calibri"/>
                          <a:cs typeface="Calibri"/>
                        </a:rPr>
                        <a:t>Tečaj (HRK/EUR)</a:t>
                      </a:r>
                      <a:endParaRPr lang="hr-HR" sz="900" b="1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107950" marR="3619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7,43</a:t>
                      </a:r>
                    </a:p>
                  </a:txBody>
                  <a:tcPr marL="9525" marR="323850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hr-HR" sz="1000" b="1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7,48</a:t>
                      </a:r>
                    </a:p>
                  </a:txBody>
                  <a:tcPr marL="9525" marR="323850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hr-HR" sz="1000" b="1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7,48</a:t>
                      </a:r>
                    </a:p>
                  </a:txBody>
                  <a:tcPr marL="9525" marR="323850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hr-HR" sz="1000" b="1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hr-HR" sz="1000" b="1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0961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 b="1" smtClean="0">
                          <a:latin typeface="Calibri"/>
                          <a:ea typeface="Calibri"/>
                          <a:cs typeface="Calibri"/>
                        </a:rPr>
                        <a:t>Stopa nezaposlenosti (registrirana, %)</a:t>
                      </a:r>
                      <a:endParaRPr lang="hr-HR" sz="900" b="1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107950" marR="3619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18,0</a:t>
                      </a:r>
                    </a:p>
                  </a:txBody>
                  <a:tcPr marL="9525" marR="323850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hr-HR" sz="1000" b="1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18,1</a:t>
                      </a:r>
                    </a:p>
                  </a:txBody>
                  <a:tcPr marL="9525" marR="323850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hr-HR" sz="1000" b="1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17,5</a:t>
                      </a:r>
                    </a:p>
                  </a:txBody>
                  <a:tcPr marL="9525" marR="323850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hr-HR" sz="1000" b="1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hr-HR" sz="1000" b="1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29877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 b="1" dirty="0" smtClean="0">
                          <a:latin typeface="Calibri"/>
                          <a:ea typeface="Calibri"/>
                          <a:cs typeface="Calibri"/>
                        </a:rPr>
                        <a:t>Državni Proračun</a:t>
                      </a:r>
                      <a:endParaRPr lang="hr-HR" sz="900" b="1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107950" marR="3619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-5,5</a:t>
                      </a:r>
                    </a:p>
                  </a:txBody>
                  <a:tcPr marL="9525" marR="323850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hr-HR" sz="1000" b="1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-4,0</a:t>
                      </a:r>
                    </a:p>
                  </a:txBody>
                  <a:tcPr marL="9525" marR="323850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hr-HR" sz="1000" b="1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-3,5</a:t>
                      </a:r>
                    </a:p>
                  </a:txBody>
                  <a:tcPr marL="9525" marR="323850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hr-HR" sz="1000" b="1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b="1" dirty="0">
                          <a:latin typeface="Calibri"/>
                          <a:ea typeface="Calibri"/>
                          <a:cs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hr-HR" sz="1000" b="1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0" y="0"/>
            <a:ext cx="9144000" cy="83661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hr-HR" sz="2800" b="1">
                <a:solidFill>
                  <a:schemeClr val="bg1"/>
                </a:solidFill>
              </a:rPr>
              <a:t>Zadatak Vlade RH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9512" y="6550223"/>
            <a:ext cx="842493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800" b="1" dirty="0" smtClean="0">
                <a:latin typeface="+mn-lt"/>
              </a:rPr>
              <a:t>EIZ*</a:t>
            </a:r>
            <a:r>
              <a:rPr lang="hr-HR" sz="800" dirty="0" smtClean="0">
                <a:latin typeface="+mn-lt"/>
              </a:rPr>
              <a:t> - Ekonomski institu, Zagreb (Croatian Economic Outlook Quarterly, Junaary 2012)</a:t>
            </a:r>
          </a:p>
          <a:p>
            <a:r>
              <a:rPr lang="hr-HR" sz="800" b="1" dirty="0" smtClean="0">
                <a:latin typeface="+mn-lt"/>
              </a:rPr>
              <a:t>VRH**-</a:t>
            </a:r>
            <a:r>
              <a:rPr lang="hr-HR" sz="800" dirty="0" smtClean="0">
                <a:latin typeface="+mn-lt"/>
              </a:rPr>
              <a:t> Vlada Republike Hrvatske (Prijedlog mjera i smjernice za izradu Proračuna za 2012. godinu, 25. siječnja 2012.) </a:t>
            </a: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/>
          </p:cNvSpPr>
          <p:nvPr>
            <p:ph type="body" idx="1"/>
          </p:nvPr>
        </p:nvSpPr>
        <p:spPr>
          <a:xfrm>
            <a:off x="468313" y="980728"/>
            <a:ext cx="8229600" cy="5174010"/>
          </a:xfrm>
        </p:spPr>
        <p:txBody>
          <a:bodyPr/>
          <a:lstStyle/>
          <a:p>
            <a:pPr>
              <a:lnSpc>
                <a:spcPct val="90000"/>
              </a:lnSpc>
              <a:buNone/>
            </a:pPr>
            <a:endParaRPr lang="hr-HR" sz="2800" dirty="0" smtClean="0"/>
          </a:p>
          <a:p>
            <a:pPr algn="just">
              <a:lnSpc>
                <a:spcPct val="90000"/>
              </a:lnSpc>
            </a:pPr>
            <a:r>
              <a:rPr lang="hr-HR" sz="2400" dirty="0" smtClean="0"/>
              <a:t>Bivša Vlada vodila je politiku zadržavanja visine plaća i mirovina te razine zaposlenosti uz istovremeni rast zapošljavanja u javnom sektoru</a:t>
            </a:r>
          </a:p>
          <a:p>
            <a:pPr algn="just">
              <a:lnSpc>
                <a:spcPct val="90000"/>
              </a:lnSpc>
            </a:pPr>
            <a:r>
              <a:rPr lang="hr-HR" sz="2400" dirty="0" smtClean="0"/>
              <a:t>Istovremeno je rastao dug* (2008. = 42%, 9 </a:t>
            </a:r>
            <a:r>
              <a:rPr lang="hr-HR" sz="2400" dirty="0" err="1" smtClean="0"/>
              <a:t>mj</a:t>
            </a:r>
            <a:r>
              <a:rPr lang="hr-HR" sz="2400" dirty="0" smtClean="0"/>
              <a:t>. 2011. = 61,2%, 2011. = 63%**). Da ekspanzija duga ne bude još veća, rezovi </a:t>
            </a:r>
            <a:r>
              <a:rPr lang="hr-HR" sz="2400" dirty="0" err="1" smtClean="0"/>
              <a:t>tj</a:t>
            </a:r>
            <a:r>
              <a:rPr lang="hr-HR" sz="2400" dirty="0" smtClean="0"/>
              <a:t>. uštede su se realizirale na projektima (koji bi u slučaju da su bili aktivirani, omogućili razvoj i zapošljavanje, </a:t>
            </a:r>
            <a:r>
              <a:rPr lang="hr-HR" sz="2400" dirty="0" err="1" smtClean="0"/>
              <a:t>npr</a:t>
            </a:r>
            <a:r>
              <a:rPr lang="hr-HR" sz="2400" dirty="0" smtClean="0"/>
              <a:t>. u energetici, a ne u neproduktivnoj potrošnji)</a:t>
            </a:r>
          </a:p>
          <a:p>
            <a:pPr lvl="1" algn="just">
              <a:lnSpc>
                <a:spcPct val="90000"/>
              </a:lnSpc>
            </a:pPr>
            <a:r>
              <a:rPr lang="hr-HR" sz="1600" i="1" dirty="0" smtClean="0"/>
              <a:t>*dug opće države = </a:t>
            </a:r>
            <a:r>
              <a:rPr lang="en-US" sz="1600" i="1" dirty="0" smtClean="0"/>
              <a:t>dug </a:t>
            </a:r>
            <a:r>
              <a:rPr lang="en-US" sz="1600" i="1" dirty="0" err="1" smtClean="0"/>
              <a:t>središnje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države</a:t>
            </a:r>
            <a:r>
              <a:rPr lang="en-US" sz="1600" i="1" dirty="0" smtClean="0"/>
              <a:t>, </a:t>
            </a:r>
            <a:r>
              <a:rPr lang="en-US" sz="1600" i="1" dirty="0" err="1" smtClean="0"/>
              <a:t>izvanproračunskih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korisnika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i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lokalne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države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i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potencijalne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obveze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države</a:t>
            </a:r>
            <a:r>
              <a:rPr lang="en-US" sz="1600" i="1" dirty="0" smtClean="0"/>
              <a:t> (</a:t>
            </a:r>
            <a:r>
              <a:rPr lang="en-US" sz="1600" i="1" dirty="0" err="1" smtClean="0"/>
              <a:t>državna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jamstva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i</a:t>
            </a:r>
            <a:r>
              <a:rPr lang="en-US" sz="1600" i="1" dirty="0" smtClean="0"/>
              <a:t> dug HBOR-a)</a:t>
            </a:r>
            <a:endParaRPr lang="hr-HR" sz="1600" i="1" dirty="0" smtClean="0"/>
          </a:p>
          <a:p>
            <a:pPr lvl="1" algn="just">
              <a:lnSpc>
                <a:spcPct val="90000"/>
              </a:lnSpc>
            </a:pPr>
            <a:r>
              <a:rPr lang="hr-HR" sz="1600" i="1" dirty="0" smtClean="0"/>
              <a:t>**procjena bankarskog sektora</a:t>
            </a:r>
            <a:endParaRPr lang="hr-HR" sz="2400" dirty="0" smtClean="0"/>
          </a:p>
          <a:p>
            <a:pPr algn="just">
              <a:lnSpc>
                <a:spcPct val="90000"/>
              </a:lnSpc>
            </a:pPr>
            <a:r>
              <a:rPr lang="hr-HR" sz="2400" dirty="0" smtClean="0"/>
              <a:t>Takva politika vođena je u vremenu oporavka europske ekonomije, da bi nažalost danas ponovo dočekali novi val recesije. To jasno ukazuje da se radilo o </a:t>
            </a:r>
            <a:r>
              <a:rPr lang="hr-HR" sz="2400" dirty="0" err="1" smtClean="0"/>
              <a:t>antirazvojnim</a:t>
            </a:r>
            <a:r>
              <a:rPr lang="hr-HR" sz="2400" dirty="0" smtClean="0"/>
              <a:t> proračunima. </a:t>
            </a:r>
          </a:p>
          <a:p>
            <a:pPr algn="just">
              <a:lnSpc>
                <a:spcPct val="90000"/>
              </a:lnSpc>
            </a:pPr>
            <a:endParaRPr lang="hr-HR" sz="2800" dirty="0" smtClean="0"/>
          </a:p>
          <a:p>
            <a:pPr algn="just">
              <a:lnSpc>
                <a:spcPct val="90000"/>
              </a:lnSpc>
            </a:pPr>
            <a:endParaRPr lang="hr-HR" sz="28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9080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</a:pPr>
            <a:endParaRPr lang="hr-HR" sz="2800" b="1">
              <a:solidFill>
                <a:schemeClr val="bg1"/>
              </a:solidFill>
              <a:cs typeface="Arial" charset="0"/>
            </a:endParaRPr>
          </a:p>
          <a:p>
            <a:pPr algn="ctr">
              <a:lnSpc>
                <a:spcPct val="90000"/>
              </a:lnSpc>
            </a:pPr>
            <a:r>
              <a:rPr lang="hr-HR" sz="2800" b="1">
                <a:solidFill>
                  <a:schemeClr val="bg1"/>
                </a:solidFill>
                <a:cs typeface="Arial" charset="0"/>
              </a:rPr>
              <a:t>Rezultat dosadašnje politike – stanje</a:t>
            </a:r>
            <a:r>
              <a:rPr lang="hr-HR" b="1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endParaRPr lang="af-ZA" b="1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algn="ctr">
              <a:lnSpc>
                <a:spcPct val="90000"/>
              </a:lnSpc>
            </a:pPr>
            <a:endParaRPr lang="hr-HR" sz="2800" b="1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5" name="Slide Number Placeholder 14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6B573781-0AC3-45DD-A2DC-004E5D1B7843}" type="slidenum">
              <a:rPr lang="af-ZA" sz="1200">
                <a:solidFill>
                  <a:schemeClr val="accent2"/>
                </a:solidFill>
                <a:latin typeface="Calibri" pitchFamily="34" charset="0"/>
              </a:rPr>
              <a:pPr algn="r"/>
              <a:t>5</a:t>
            </a:fld>
            <a:endParaRPr lang="af-ZA" sz="1200" dirty="0">
              <a:solidFill>
                <a:schemeClr val="accent2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 idx="4294967295"/>
          </p:nvPr>
        </p:nvSpPr>
        <p:spPr>
          <a:xfrm>
            <a:off x="457200" y="427038"/>
            <a:ext cx="8229600" cy="563562"/>
          </a:xfrm>
        </p:spPr>
        <p:txBody>
          <a:bodyPr rtlCol="0"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hr-HR" sz="3200" dirty="0" smtClean="0"/>
              <a:t>Rezultat dosadašnje politike – stanje </a:t>
            </a:r>
            <a:endParaRPr lang="af-ZA" sz="3200" dirty="0" smtClean="0"/>
          </a:p>
        </p:txBody>
      </p:sp>
      <p:sp>
        <p:nvSpPr>
          <p:cNvPr id="5124" name="Content Placeholder 2"/>
          <p:cNvSpPr>
            <a:spLocks noGrp="1"/>
          </p:cNvSpPr>
          <p:nvPr>
            <p:ph idx="4294967295"/>
          </p:nvPr>
        </p:nvSpPr>
        <p:spPr>
          <a:xfrm>
            <a:off x="412750" y="3468688"/>
            <a:ext cx="8305800" cy="3200400"/>
          </a:xfrm>
        </p:spPr>
        <p:txBody>
          <a:bodyPr lIns="36000" rIns="0" rtlCol="0">
            <a:normAutofit fontScale="92500" lnSpcReduction="20000"/>
          </a:bodyPr>
          <a:lstStyle/>
          <a:p>
            <a:pPr algn="just" fontAlgn="auto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hr-HR" sz="2400" dirty="0" smtClean="0"/>
              <a:t>Otežani uvjeti poslovanja u posljednje četiri godine utjecali su na pad investicija javnih i privatnih subjekata na razinu iz 2003.</a:t>
            </a:r>
          </a:p>
          <a:p>
            <a:pPr algn="just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hr-HR" sz="2400" dirty="0" smtClean="0"/>
              <a:t>U posljednje dvije godine, najveći dio kreditne aktivnosti banaka usmjeren je na plasmane manje rizičnom sektoru državnih jedinica, dok su trgovačka društva novoodobrena sredstva pretežito koristila za financiranje obrtnih sredstava i održavanje likvidnosti, a ne za nove investicije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hr-HR" sz="2400" dirty="0" smtClean="0"/>
              <a:t>Slijedom navedenog realno je očekivati stagnaciju i dodatni pad investicijskih aktivnosti privatnog sektora, što će doprinijeti padu BDP-a u 2012. godini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hr-HR" sz="2400" dirty="0" smtClean="0"/>
          </a:p>
        </p:txBody>
      </p:sp>
      <p:sp>
        <p:nvSpPr>
          <p:cNvPr id="39940" name="Slide Number Placeholder 14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6B573781-0AC3-45DD-A2DC-004E5D1B7843}" type="slidenum">
              <a:rPr lang="af-ZA" sz="1200">
                <a:solidFill>
                  <a:schemeClr val="accent2"/>
                </a:solidFill>
                <a:latin typeface="Calibri" pitchFamily="34" charset="0"/>
              </a:rPr>
              <a:pPr algn="r"/>
              <a:t>6</a:t>
            </a:fld>
            <a:endParaRPr lang="af-ZA" sz="1200" dirty="0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39941" name="TextBox 13"/>
          <p:cNvSpPr txBox="1">
            <a:spLocks noChangeArrowheads="1"/>
          </p:cNvSpPr>
          <p:nvPr/>
        </p:nvSpPr>
        <p:spPr bwMode="auto">
          <a:xfrm>
            <a:off x="3563938" y="981075"/>
            <a:ext cx="207962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1000" b="1"/>
              <a:t>Stope promjene kredita banaka</a:t>
            </a:r>
            <a:endParaRPr lang="af-ZA" sz="1000" b="1"/>
          </a:p>
        </p:txBody>
      </p:sp>
      <p:pic>
        <p:nvPicPr>
          <p:cNvPr id="39942" name="Picture 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975" y="1268413"/>
            <a:ext cx="4392613" cy="220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3" name="TextBox 10"/>
          <p:cNvSpPr txBox="1">
            <a:spLocks noChangeArrowheads="1"/>
          </p:cNvSpPr>
          <p:nvPr/>
        </p:nvSpPr>
        <p:spPr bwMode="auto">
          <a:xfrm>
            <a:off x="2627784" y="1340768"/>
            <a:ext cx="533400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700" dirty="0"/>
              <a:t>%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981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323850" y="260350"/>
            <a:ext cx="8229600" cy="563563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hr-HR" sz="2800" b="1">
                <a:solidFill>
                  <a:schemeClr val="bg1"/>
                </a:solidFill>
                <a:latin typeface="Calibri" pitchFamily="34" charset="0"/>
              </a:rPr>
              <a:t>Rezultat dosadašnje politike – stanje </a:t>
            </a:r>
            <a:endParaRPr lang="af-ZA" sz="2800" b="1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323528" y="1700808"/>
          <a:ext cx="8676456" cy="36175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3"/>
          <p:cNvSpPr/>
          <p:nvPr/>
        </p:nvSpPr>
        <p:spPr>
          <a:xfrm>
            <a:off x="0" y="0"/>
            <a:ext cx="9144000" cy="9080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hr-HR" sz="2800" b="1" dirty="0" smtClean="0">
                <a:solidFill>
                  <a:schemeClr val="bg1"/>
                </a:solidFill>
                <a:latin typeface="Calibri" pitchFamily="34" charset="0"/>
              </a:rPr>
              <a:t>Rezultat dosadašnje politike – stanje</a:t>
            </a:r>
            <a:endParaRPr lang="hr-HR" sz="2800" b="1" dirty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504" y="1439198"/>
            <a:ext cx="22322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000" dirty="0" smtClean="0">
                <a:latin typeface="+mn-lt"/>
              </a:rPr>
              <a:t>Indeks, 2008.=100</a:t>
            </a:r>
            <a:endParaRPr lang="af-ZA" sz="1000" dirty="0">
              <a:latin typeface="+mn-lt"/>
            </a:endParaRPr>
          </a:p>
        </p:txBody>
      </p:sp>
      <p:sp>
        <p:nvSpPr>
          <p:cNvPr id="6" name="Slide Number Placeholder 14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6B573781-0AC3-45DD-A2DC-004E5D1B7843}" type="slidenum">
              <a:rPr lang="af-ZA" sz="1200">
                <a:solidFill>
                  <a:schemeClr val="accent2"/>
                </a:solidFill>
                <a:latin typeface="Calibri" pitchFamily="34" charset="0"/>
              </a:rPr>
              <a:pPr algn="r"/>
              <a:t>7</a:t>
            </a:fld>
            <a:endParaRPr lang="af-ZA" sz="1200" dirty="0">
              <a:solidFill>
                <a:schemeClr val="accent2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539552" y="1556792"/>
          <a:ext cx="8136904" cy="4540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3"/>
          <p:cNvSpPr/>
          <p:nvPr/>
        </p:nvSpPr>
        <p:spPr>
          <a:xfrm>
            <a:off x="0" y="0"/>
            <a:ext cx="9144000" cy="9080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hr-HR" sz="2800" b="1" dirty="0" smtClean="0">
                <a:solidFill>
                  <a:schemeClr val="bg1"/>
                </a:solidFill>
                <a:latin typeface="Calibri" pitchFamily="34" charset="0"/>
              </a:rPr>
              <a:t>Rezultat dosadašnje politike – stanje</a:t>
            </a:r>
            <a:endParaRPr lang="hr-HR" sz="2800" b="1" dirty="0">
              <a:solidFill>
                <a:schemeClr val="bg1"/>
              </a:solidFill>
            </a:endParaRPr>
          </a:p>
        </p:txBody>
      </p:sp>
      <p:sp>
        <p:nvSpPr>
          <p:cNvPr id="6" name="Slide Number Placeholder 14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6B573781-0AC3-45DD-A2DC-004E5D1B7843}" type="slidenum">
              <a:rPr lang="af-ZA" sz="1200">
                <a:solidFill>
                  <a:schemeClr val="accent2"/>
                </a:solidFill>
                <a:latin typeface="Calibri" pitchFamily="34" charset="0"/>
              </a:rPr>
              <a:pPr algn="r"/>
              <a:t>8</a:t>
            </a:fld>
            <a:endParaRPr lang="af-ZA" sz="1200" dirty="0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7504" y="1340768"/>
            <a:ext cx="22322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000" dirty="0" smtClean="0">
                <a:latin typeface="+mn-lt"/>
              </a:rPr>
              <a:t>Indeks, 2008.=100</a:t>
            </a:r>
            <a:endParaRPr lang="af-ZA" sz="10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/>
          </p:cNvSpPr>
          <p:nvPr>
            <p:ph type="body" idx="1"/>
          </p:nvPr>
        </p:nvSpPr>
        <p:spPr>
          <a:xfrm>
            <a:off x="468313" y="1052736"/>
            <a:ext cx="8229600" cy="5102002"/>
          </a:xfrm>
        </p:spPr>
        <p:txBody>
          <a:bodyPr/>
          <a:lstStyle/>
          <a:p>
            <a:pPr marL="609600" indent="-609600">
              <a:buNone/>
            </a:pPr>
            <a:endParaRPr lang="hr-HR" sz="2400" dirty="0" smtClean="0"/>
          </a:p>
          <a:p>
            <a:pPr marL="609600" indent="-609600" algn="just">
              <a:buFont typeface="Arial" charset="0"/>
              <a:buAutoNum type="arabicPeriod"/>
            </a:pPr>
            <a:r>
              <a:rPr lang="hr-HR" sz="2400" dirty="0" smtClean="0"/>
              <a:t>Realizacijom svih ekonomski opravdanih investicija u javnom sektoru </a:t>
            </a:r>
          </a:p>
          <a:p>
            <a:pPr marL="609600" indent="-609600" algn="just">
              <a:buFont typeface="Arial" charset="0"/>
              <a:buAutoNum type="arabicPeriod"/>
            </a:pPr>
            <a:r>
              <a:rPr lang="hr-HR" sz="2400" dirty="0" smtClean="0"/>
              <a:t>Pokretanjem novih projekata uz korištenje privatnog kapitala na području javno privatnog partnerstva  i energetskoj učinkovitosti i to prvenstveno velikog broja malih projekata</a:t>
            </a:r>
            <a:r>
              <a:rPr lang="hr-HR" sz="2400" dirty="0" smtClean="0">
                <a:solidFill>
                  <a:srgbClr val="FF0000"/>
                </a:solidFill>
              </a:rPr>
              <a:t> </a:t>
            </a:r>
          </a:p>
          <a:p>
            <a:pPr marL="1009650" lvl="1" indent="-609600" algn="just">
              <a:buNone/>
            </a:pPr>
            <a:r>
              <a:rPr lang="hr-HR" sz="2000" dirty="0" smtClean="0">
                <a:solidFill>
                  <a:srgbClr val="FF0000"/>
                </a:solidFill>
              </a:rPr>
              <a:t>	</a:t>
            </a:r>
            <a:r>
              <a:rPr lang="hr-HR" sz="2000" dirty="0" smtClean="0"/>
              <a:t>Napomena: obzirom na kratkoću roka, preostalih 6 do 9 mjeseci u 2012. godini, naglasak je na velikom broju manjih projekata koji ne traže dugotrajnu pripremu i moguće ih je brzo realizirati</a:t>
            </a:r>
          </a:p>
          <a:p>
            <a:pPr marL="609600" indent="-609600" algn="just">
              <a:buFont typeface="Arial" charset="0"/>
              <a:buAutoNum type="arabicPeriod"/>
            </a:pPr>
            <a:r>
              <a:rPr lang="hr-HR" sz="2400" dirty="0" smtClean="0"/>
              <a:t>Stvaranjem preduvjeta za pokretanje investicija u privatnom sektoru i pozitivne ulagačke klime (između ostalog smanjenjem administrativnih barijera te, primjerice, avansnim plaćanjem javnog sektora u iznosu od 10%)</a:t>
            </a:r>
          </a:p>
        </p:txBody>
      </p:sp>
      <p:sp>
        <p:nvSpPr>
          <p:cNvPr id="7170" name="Title 1"/>
          <p:cNvSpPr>
            <a:spLocks/>
          </p:cNvSpPr>
          <p:nvPr/>
        </p:nvSpPr>
        <p:spPr bwMode="auto">
          <a:xfrm>
            <a:off x="457200" y="396875"/>
            <a:ext cx="8229600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hr-HR" sz="3200">
                <a:latin typeface="+mj-lt"/>
                <a:ea typeface="+mj-ea"/>
                <a:cs typeface="+mj-cs"/>
              </a:rPr>
              <a:t>Pokretanje investicijskog ciklusa</a:t>
            </a:r>
            <a:endParaRPr lang="af-ZA" sz="3200">
              <a:latin typeface="+mj-lt"/>
              <a:ea typeface="+mj-ea"/>
              <a:cs typeface="+mj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981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hr-HR" sz="2800" b="1">
                <a:solidFill>
                  <a:srgbClr val="FFFFFF"/>
                </a:solidFill>
                <a:cs typeface="Arial" charset="0"/>
              </a:rPr>
              <a:t>Pokretanje investicijskog ciklusa</a:t>
            </a:r>
          </a:p>
        </p:txBody>
      </p:sp>
      <p:sp>
        <p:nvSpPr>
          <p:cNvPr id="5" name="Slide Number Placeholder 14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6B573781-0AC3-45DD-A2DC-004E5D1B7843}" type="slidenum">
              <a:rPr lang="af-ZA" sz="1200">
                <a:solidFill>
                  <a:schemeClr val="accent2"/>
                </a:solidFill>
                <a:latin typeface="Calibri" pitchFamily="34" charset="0"/>
              </a:rPr>
              <a:pPr algn="r"/>
              <a:t>9</a:t>
            </a:fld>
            <a:endParaRPr lang="af-ZA" sz="1200" dirty="0">
              <a:solidFill>
                <a:schemeClr val="accent2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1491</TotalTime>
  <Words>1843</Words>
  <Application>Microsoft Office PowerPoint</Application>
  <PresentationFormat>On-screen Show (4:3)</PresentationFormat>
  <Paragraphs>423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  Pokretanje novog investicijskog ciklusa u Republici Hrvatskoj u mandatu od 2012.-2015. s posebnom analizom za 2012. godinu</vt:lpstr>
      <vt:lpstr>Slide 2</vt:lpstr>
      <vt:lpstr>Zadaci</vt:lpstr>
      <vt:lpstr>Slide 4</vt:lpstr>
      <vt:lpstr>Slide 5</vt:lpstr>
      <vt:lpstr>Rezultat dosadašnje politike – stanje </vt:lpstr>
      <vt:lpstr>Slide 7</vt:lpstr>
      <vt:lpstr>Slide 8</vt:lpstr>
      <vt:lpstr>Slide 9</vt:lpstr>
      <vt:lpstr>Pokretanje investicijskog ciklusa</vt:lpstr>
      <vt:lpstr>Slide 11</vt:lpstr>
      <vt:lpstr>Financiranje</vt:lpstr>
      <vt:lpstr>Slide 13</vt:lpstr>
      <vt:lpstr>Slide 14</vt:lpstr>
      <vt:lpstr>Novi projekti</vt:lpstr>
      <vt:lpstr>Novi projekti – Javne ustanove</vt:lpstr>
      <vt:lpstr>Novi projekti – Energetska učinkovitost</vt:lpstr>
      <vt:lpstr>Novi projekti – Lokalna cestovna infrastruktura</vt:lpstr>
      <vt:lpstr>Slide 19</vt:lpstr>
      <vt:lpstr>Potencijal privatnog sektora</vt:lpstr>
      <vt:lpstr>Slide 21</vt:lpstr>
    </vt:vector>
  </TitlesOfParts>
  <Company>Mingo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Sonja Ivoš</dc:creator>
  <cp:lastModifiedBy>dcerjan</cp:lastModifiedBy>
  <cp:revision>163</cp:revision>
  <dcterms:created xsi:type="dcterms:W3CDTF">2012-02-17T17:22:54Z</dcterms:created>
  <dcterms:modified xsi:type="dcterms:W3CDTF">2012-02-23T07:41:16Z</dcterms:modified>
</cp:coreProperties>
</file>